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7" r:id="rId5"/>
    <p:sldId id="272" r:id="rId6"/>
    <p:sldId id="260" r:id="rId7"/>
    <p:sldId id="273" r:id="rId8"/>
    <p:sldId id="274" r:id="rId9"/>
    <p:sldId id="276" r:id="rId10"/>
    <p:sldId id="295" r:id="rId11"/>
    <p:sldId id="289" r:id="rId12"/>
    <p:sldId id="290" r:id="rId13"/>
    <p:sldId id="281" r:id="rId14"/>
    <p:sldId id="282" r:id="rId15"/>
    <p:sldId id="291" r:id="rId16"/>
    <p:sldId id="280" r:id="rId17"/>
    <p:sldId id="296" r:id="rId18"/>
    <p:sldId id="297" r:id="rId19"/>
    <p:sldId id="284" r:id="rId20"/>
    <p:sldId id="287" r:id="rId21"/>
    <p:sldId id="283" r:id="rId22"/>
    <p:sldId id="285" r:id="rId23"/>
    <p:sldId id="294" r:id="rId24"/>
    <p:sldId id="288" r:id="rId25"/>
    <p:sldId id="299" r:id="rId26"/>
    <p:sldId id="298" r:id="rId27"/>
    <p:sldId id="265" r:id="rId28"/>
    <p:sldId id="25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8" userDrawn="1">
          <p15:clr>
            <a:srgbClr val="A4A3A4"/>
          </p15:clr>
        </p15:guide>
        <p15:guide id="2" pos="336" userDrawn="1">
          <p15:clr>
            <a:srgbClr val="A4A3A4"/>
          </p15:clr>
        </p15:guide>
        <p15:guide id="3" orient="horz" pos="1320" userDrawn="1">
          <p15:clr>
            <a:srgbClr val="A4A3A4"/>
          </p15:clr>
        </p15:guide>
        <p15:guide id="4" pos="7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6444"/>
    <a:srgbClr val="B59677"/>
    <a:srgbClr val="EFDCBD"/>
    <a:srgbClr val="F5F2EF"/>
    <a:srgbClr val="27819A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614216-FE8A-4020-95D0-A877B2A6383F}" v="16" dt="2023-05-16T18:30:31.8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10" autoAdjust="0"/>
  </p:normalViewPr>
  <p:slideViewPr>
    <p:cSldViewPr snapToGrid="0">
      <p:cViewPr>
        <p:scale>
          <a:sx n="132" d="100"/>
          <a:sy n="132" d="100"/>
        </p:scale>
        <p:origin x="144" y="56"/>
      </p:cViewPr>
      <p:guideLst>
        <p:guide orient="horz" pos="4128"/>
        <p:guide pos="336"/>
        <p:guide orient="horz" pos="1320"/>
        <p:guide pos="7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6/19/23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6/19/23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590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rPr>
              <a:t>improve the model’s generalization for unlabeled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55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Bear encounters in San Diego appear less influenced by environmental factors due to the presence of the renowned San Diego Zoo, a significant source of bear encounters unaffected by environmental changes or seasons.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66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cloud.google.com/blackbear_2023/final_data_tweets.csv" TargetMode="External"/><Relationship Id="rId2" Type="http://schemas.openxmlformats.org/officeDocument/2006/relationships/hyperlink" Target="http://localhost:8501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ersecond17/Black_Bear_CDFW2023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18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379" y="4751783"/>
            <a:ext cx="2547242" cy="878056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Xin Ai</a:t>
            </a:r>
          </a:p>
        </p:txBody>
      </p:sp>
      <p:pic>
        <p:nvPicPr>
          <p:cNvPr id="14" name="Picture 13" descr="A picture containing outdoor, sky, cloud, tree&#10;&#10;Description automatically generated">
            <a:extLst>
              <a:ext uri="{FF2B5EF4-FFF2-40B4-BE49-F238E27FC236}">
                <a16:creationId xmlns:a16="http://schemas.microsoft.com/office/drawing/2014/main" id="{6CA59E57-B8A7-0A1D-AB3E-F067479A3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92" b="1"/>
          <a:stretch/>
        </p:blipFill>
        <p:spPr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</p:spPr>
      </p:pic>
      <p:pic>
        <p:nvPicPr>
          <p:cNvPr id="5" name="Picture 6" descr="A person smiling at the camera&#10;&#10;Description automatically generated with low confidence">
            <a:extLst>
              <a:ext uri="{FF2B5EF4-FFF2-40B4-BE49-F238E27FC236}">
                <a16:creationId xmlns:a16="http://schemas.microsoft.com/office/drawing/2014/main" id="{1A6DC3EC-0895-6D9F-A8E0-75631AC5CF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0" r="-2" b="-2"/>
          <a:stretch/>
        </p:blipFill>
        <p:spPr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B716CF-8349-5143-9E9E-9CA0332558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74" r="12574"/>
          <a:stretch/>
        </p:blipFill>
        <p:spPr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</p:spPr>
      </p:pic>
      <p:grpSp>
        <p:nvGrpSpPr>
          <p:cNvPr id="54" name="Group 20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55" name="Freeform: Shape 21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22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23" y="4517818"/>
            <a:ext cx="3761279" cy="2045028"/>
          </a:xfrm>
        </p:spPr>
        <p:txBody>
          <a:bodyPr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9 months | Data Science Intern | CDFW</a:t>
            </a:r>
          </a:p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4 years | Data Analyst | Consulting</a:t>
            </a:r>
          </a:p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Master in Data Science | USF</a:t>
            </a:r>
          </a:p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Bachelor</a:t>
            </a:r>
            <a:r>
              <a:rPr lang="zh-CN" altLang="en-US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alpha val="80000"/>
                  </a:schemeClr>
                </a:solidFill>
              </a:rPr>
              <a:t>in 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Applied Mathematics | BIT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47369" y="6414567"/>
            <a:ext cx="349726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bg1">
                    <a:alpha val="60000"/>
                  </a:schemeClr>
                </a:solidFill>
              </a:rPr>
              <a:t>Photographed by Xin Ai | 2022-2023 | Bay Area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09EC56-8775-A717-1D47-A2202D544E32}"/>
              </a:ext>
            </a:extLst>
          </p:cNvPr>
          <p:cNvSpPr txBox="1">
            <a:spLocks/>
          </p:cNvSpPr>
          <p:nvPr/>
        </p:nvSpPr>
        <p:spPr>
          <a:xfrm>
            <a:off x="8448531" y="4517818"/>
            <a:ext cx="3486438" cy="1885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San Jose | San Francisco</a:t>
            </a:r>
          </a:p>
          <a:p>
            <a:pPr algn="ctr">
              <a:lnSpc>
                <a:spcPct val="140000"/>
              </a:lnSpc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Specialized in photography</a:t>
            </a:r>
          </a:p>
          <a:p>
            <a:pPr algn="ctr">
              <a:lnSpc>
                <a:spcPct val="140000"/>
              </a:lnSpc>
            </a:pPr>
            <a:r>
              <a:rPr lang="en-US" sz="1600" u="sng" dirty="0" err="1">
                <a:solidFill>
                  <a:schemeClr val="bg1">
                    <a:alpha val="80000"/>
                  </a:schemeClr>
                </a:solidFill>
              </a:rPr>
              <a:t>Xinnnnn.ai@gmail.com</a:t>
            </a:r>
            <a:endParaRPr lang="en-US" sz="1600" u="sng" dirty="0">
              <a:solidFill>
                <a:schemeClr val="bg1">
                  <a:alpha val="80000"/>
                </a:schemeClr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sz="1600" u="sng" dirty="0" err="1">
                <a:solidFill>
                  <a:schemeClr val="bg1">
                    <a:alpha val="80000"/>
                  </a:schemeClr>
                </a:solidFill>
              </a:rPr>
              <a:t>linkedin.com</a:t>
            </a:r>
            <a:r>
              <a:rPr lang="en-US" sz="1600" u="sng" dirty="0">
                <a:solidFill>
                  <a:schemeClr val="bg1">
                    <a:alpha val="80000"/>
                  </a:schemeClr>
                </a:solidFill>
              </a:rPr>
              <a:t>/in/</a:t>
            </a:r>
            <a:r>
              <a:rPr lang="en-US" sz="1600" u="sng" dirty="0" err="1">
                <a:solidFill>
                  <a:schemeClr val="bg1">
                    <a:alpha val="80000"/>
                  </a:schemeClr>
                </a:solidFill>
              </a:rPr>
              <a:t>xinai</a:t>
            </a:r>
            <a:r>
              <a:rPr lang="en-US" sz="1600" u="sng" dirty="0">
                <a:solidFill>
                  <a:schemeClr val="bg1">
                    <a:alpha val="80000"/>
                  </a:schemeClr>
                </a:solidFill>
              </a:rPr>
              <a:t>-x/</a:t>
            </a:r>
          </a:p>
          <a:p>
            <a:pPr algn="ctr">
              <a:lnSpc>
                <a:spcPct val="140000"/>
              </a:lnSpc>
            </a:pP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2C853-7D49-8868-CD89-64C2F225E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199897" cy="120814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 Sentiments on Bear-encounters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6835B-181E-47F0-D831-1CB5BEB5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53033" y="1107999"/>
            <a:ext cx="6999443" cy="49463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24A4C-EDE7-DF26-DED0-F83BD036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E434C30-FE71-9C0A-5020-99383B86A3C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Blackbear – Social Media NLP Project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BE2D5-8E94-5732-B438-FBBAFCBB0E04}"/>
              </a:ext>
            </a:extLst>
          </p:cNvPr>
          <p:cNvSpPr txBox="1"/>
          <p:nvPr/>
        </p:nvSpPr>
        <p:spPr>
          <a:xfrm>
            <a:off x="477979" y="1397671"/>
            <a:ext cx="3930391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spc="50" dirty="0"/>
              <a:t>Aside from the 38% of people who are indifferent, the predominant responses to bear encounters are a mixture of </a:t>
            </a:r>
            <a:r>
              <a:rPr lang="en-US" sz="2400" b="1" spc="50" dirty="0"/>
              <a:t>fear (23.78%)</a:t>
            </a:r>
            <a:r>
              <a:rPr lang="en-US" sz="2400" spc="50" dirty="0"/>
              <a:t> and </a:t>
            </a:r>
            <a:r>
              <a:rPr lang="en-US" sz="2400" b="1" spc="50" dirty="0"/>
              <a:t>joy (19.11%).</a:t>
            </a:r>
          </a:p>
        </p:txBody>
      </p:sp>
    </p:spTree>
    <p:extLst>
      <p:ext uri="{BB962C8B-B14F-4D97-AF65-F5344CB8AC3E}">
        <p14:creationId xmlns:p14="http://schemas.microsoft.com/office/powerpoint/2010/main" val="171991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18E8E-D161-3304-00FE-A2F9EAAE0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7" cy="1609576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Frequency and Sentiments of Bear-encounters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25148-8F21-5BC9-719B-09DD9CF8C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11" y="375501"/>
            <a:ext cx="7055589" cy="61069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23924-8FBD-949C-94CB-F5FB213E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DDDECBF8-0821-4D6C-01F7-E6A55DB5720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736DEA-1068-9985-9DDE-D55495277030}"/>
              </a:ext>
            </a:extLst>
          </p:cNvPr>
          <p:cNvCxnSpPr/>
          <p:nvPr/>
        </p:nvCxnSpPr>
        <p:spPr>
          <a:xfrm>
            <a:off x="6243317" y="4508420"/>
            <a:ext cx="0" cy="31089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E3A8D1-E4BF-E4B4-D0FD-D3E697FB135F}"/>
              </a:ext>
            </a:extLst>
          </p:cNvPr>
          <p:cNvCxnSpPr>
            <a:cxnSpLocks/>
          </p:cNvCxnSpPr>
          <p:nvPr/>
        </p:nvCxnSpPr>
        <p:spPr>
          <a:xfrm>
            <a:off x="6253034" y="1753989"/>
            <a:ext cx="0" cy="31089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05730C-D483-7814-B2B1-EAB35DD5C6B9}"/>
              </a:ext>
            </a:extLst>
          </p:cNvPr>
          <p:cNvCxnSpPr/>
          <p:nvPr/>
        </p:nvCxnSpPr>
        <p:spPr>
          <a:xfrm>
            <a:off x="8561401" y="1757468"/>
            <a:ext cx="0" cy="128016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58B457-040B-1970-1EAA-D5C1FA454828}"/>
              </a:ext>
            </a:extLst>
          </p:cNvPr>
          <p:cNvCxnSpPr>
            <a:cxnSpLocks/>
          </p:cNvCxnSpPr>
          <p:nvPr/>
        </p:nvCxnSpPr>
        <p:spPr>
          <a:xfrm>
            <a:off x="6442241" y="1753989"/>
            <a:ext cx="0" cy="128016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5C24C9-10F9-AFB1-C010-DE2BC515F61A}"/>
              </a:ext>
            </a:extLst>
          </p:cNvPr>
          <p:cNvCxnSpPr/>
          <p:nvPr/>
        </p:nvCxnSpPr>
        <p:spPr>
          <a:xfrm>
            <a:off x="6247860" y="4828941"/>
            <a:ext cx="0" cy="31089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4DC02A-9311-069A-87A8-B61390D7673D}"/>
              </a:ext>
            </a:extLst>
          </p:cNvPr>
          <p:cNvCxnSpPr>
            <a:cxnSpLocks/>
          </p:cNvCxnSpPr>
          <p:nvPr/>
        </p:nvCxnSpPr>
        <p:spPr>
          <a:xfrm>
            <a:off x="6904522" y="1753989"/>
            <a:ext cx="0" cy="31089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6DC5C2-C93A-9EEC-E6A9-B76660425285}"/>
              </a:ext>
            </a:extLst>
          </p:cNvPr>
          <p:cNvCxnSpPr/>
          <p:nvPr/>
        </p:nvCxnSpPr>
        <p:spPr>
          <a:xfrm>
            <a:off x="8561401" y="3037628"/>
            <a:ext cx="0" cy="89611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7C9DF0-F1B2-1164-9D2D-14EE0FEA7CDC}"/>
              </a:ext>
            </a:extLst>
          </p:cNvPr>
          <p:cNvCxnSpPr>
            <a:cxnSpLocks/>
          </p:cNvCxnSpPr>
          <p:nvPr/>
        </p:nvCxnSpPr>
        <p:spPr>
          <a:xfrm>
            <a:off x="7093729" y="1753989"/>
            <a:ext cx="0" cy="89611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FB3B53-ACAC-55D3-5E26-7771A64B79CF}"/>
              </a:ext>
            </a:extLst>
          </p:cNvPr>
          <p:cNvSpPr txBox="1"/>
          <p:nvPr/>
        </p:nvSpPr>
        <p:spPr>
          <a:xfrm>
            <a:off x="6777875" y="1369776"/>
            <a:ext cx="428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50" dirty="0">
                <a:solidFill>
                  <a:schemeClr val="accent6">
                    <a:lumMod val="75000"/>
                  </a:schemeClr>
                </a:solidFill>
              </a:rPr>
              <a:t>joy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88F86-F402-5C7B-298D-5339100E6AA0}"/>
              </a:ext>
            </a:extLst>
          </p:cNvPr>
          <p:cNvSpPr txBox="1"/>
          <p:nvPr/>
        </p:nvSpPr>
        <p:spPr>
          <a:xfrm>
            <a:off x="6089312" y="1369776"/>
            <a:ext cx="51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pc="50" dirty="0">
                <a:solidFill>
                  <a:schemeClr val="accent5">
                    <a:lumMod val="75000"/>
                  </a:schemeClr>
                </a:solidFill>
              </a:rPr>
              <a:t>fear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B22FC5-DDC6-62AE-DE4B-510BC5406708}"/>
              </a:ext>
            </a:extLst>
          </p:cNvPr>
          <p:cNvSpPr txBox="1"/>
          <p:nvPr/>
        </p:nvSpPr>
        <p:spPr>
          <a:xfrm>
            <a:off x="477978" y="1397671"/>
            <a:ext cx="402336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spc="50" dirty="0">
                <a:solidFill>
                  <a:schemeClr val="accent2">
                    <a:lumMod val="75000"/>
                  </a:schemeClr>
                </a:solidFill>
              </a:rPr>
              <a:t>Summer</a:t>
            </a:r>
            <a:r>
              <a:rPr lang="en-US" sz="2400" spc="50" dirty="0"/>
              <a:t> is the season with the highest number of bear encounters, and it's also the time when </a:t>
            </a:r>
            <a:r>
              <a:rPr lang="en-US" sz="2400" spc="50" dirty="0">
                <a:solidFill>
                  <a:schemeClr val="accent5">
                    <a:lumMod val="75000"/>
                  </a:schemeClr>
                </a:solidFill>
              </a:rPr>
              <a:t>fear</a:t>
            </a:r>
            <a:r>
              <a:rPr lang="en-US" sz="2400" spc="50" dirty="0"/>
              <a:t> is most pronounced, often over-shadowing the sense of joy.</a:t>
            </a:r>
          </a:p>
        </p:txBody>
      </p:sp>
    </p:spTree>
    <p:extLst>
      <p:ext uri="{BB962C8B-B14F-4D97-AF65-F5344CB8AC3E}">
        <p14:creationId xmlns:p14="http://schemas.microsoft.com/office/powerpoint/2010/main" val="2581948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2AFE5-C5BA-AD34-2B3A-F99CAE883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12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3360B2D6-85F9-E9B7-884B-243FC5930CC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0D0F24-34DB-109A-0E29-AC4A15389BE8}"/>
              </a:ext>
            </a:extLst>
          </p:cNvPr>
          <p:cNvGrpSpPr/>
          <p:nvPr/>
        </p:nvGrpSpPr>
        <p:grpSpPr>
          <a:xfrm>
            <a:off x="549058" y="2089703"/>
            <a:ext cx="5431536" cy="4259158"/>
            <a:chOff x="549058" y="2089703"/>
            <a:chExt cx="5431536" cy="42591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AF6373-F91C-6D46-845D-0DDD416F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058" y="2424578"/>
              <a:ext cx="5431536" cy="392428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D95771-CA66-7EAC-A792-7863D94AEE5F}"/>
                </a:ext>
              </a:extLst>
            </p:cNvPr>
            <p:cNvSpPr txBox="1"/>
            <p:nvPr/>
          </p:nvSpPr>
          <p:spPr>
            <a:xfrm>
              <a:off x="824671" y="2089703"/>
              <a:ext cx="4870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50" dirty="0"/>
                <a:t>Geographic Distribution of Bear Encounter Tweets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F92E71-41BF-CFFA-063D-330090FF5C98}"/>
              </a:ext>
            </a:extLst>
          </p:cNvPr>
          <p:cNvGrpSpPr/>
          <p:nvPr/>
        </p:nvGrpSpPr>
        <p:grpSpPr>
          <a:xfrm>
            <a:off x="6211408" y="2089703"/>
            <a:ext cx="5431536" cy="4220198"/>
            <a:chOff x="6211408" y="2089703"/>
            <a:chExt cx="5431536" cy="4220198"/>
          </a:xfrm>
        </p:grpSpPr>
        <p:pic>
          <p:nvPicPr>
            <p:cNvPr id="7" name="Picture 6" descr="A map of the state of california&#10;&#10;Description automatically generated with low confidence">
              <a:extLst>
                <a:ext uri="{FF2B5EF4-FFF2-40B4-BE49-F238E27FC236}">
                  <a16:creationId xmlns:a16="http://schemas.microsoft.com/office/drawing/2014/main" id="{90D3EF66-9674-4A0C-623E-3F03CD3A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1408" y="2453511"/>
              <a:ext cx="5431536" cy="385639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A73C3B-C2D6-5537-E19E-ACC45CAE12B8}"/>
                </a:ext>
              </a:extLst>
            </p:cNvPr>
            <p:cNvSpPr txBox="1"/>
            <p:nvPr/>
          </p:nvSpPr>
          <p:spPr>
            <a:xfrm>
              <a:off x="6650719" y="2089703"/>
              <a:ext cx="4552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50" dirty="0"/>
                <a:t>Population by County Subdivision in California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C5D57B0-82F2-9D90-DA29-CE9D6B7EC71E}"/>
              </a:ext>
            </a:extLst>
          </p:cNvPr>
          <p:cNvSpPr/>
          <p:nvPr/>
        </p:nvSpPr>
        <p:spPr>
          <a:xfrm>
            <a:off x="5871760" y="495531"/>
            <a:ext cx="442762" cy="1087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116577-C0D8-3B13-A742-A0BD1058727C}"/>
              </a:ext>
            </a:extLst>
          </p:cNvPr>
          <p:cNvSpPr txBox="1"/>
          <p:nvPr/>
        </p:nvSpPr>
        <p:spPr>
          <a:xfrm>
            <a:off x="739140" y="304802"/>
            <a:ext cx="11176936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sz="2400" spc="50" dirty="0"/>
              <a:t>Posting tweets about bear encounters is </a:t>
            </a:r>
            <a:r>
              <a:rPr lang="en-US" sz="2400" spc="50" dirty="0">
                <a:solidFill>
                  <a:schemeClr val="accent5">
                    <a:lumMod val="75000"/>
                  </a:schemeClr>
                </a:solidFill>
              </a:rPr>
              <a:t>not a real-time behavior</a:t>
            </a:r>
            <a:r>
              <a:rPr lang="en-US" sz="2400" spc="50" dirty="0"/>
              <a:t>, but often occurs with a delay of several hours to days. As a result, such tweets were concentrated in areas with </a:t>
            </a:r>
            <a:r>
              <a:rPr lang="en-US" sz="2400" spc="50" dirty="0">
                <a:solidFill>
                  <a:schemeClr val="accent2">
                    <a:lumMod val="75000"/>
                  </a:schemeClr>
                </a:solidFill>
              </a:rPr>
              <a:t>dense populations</a:t>
            </a:r>
            <a:r>
              <a:rPr lang="en-US" sz="2400" spc="50" dirty="0"/>
              <a:t> or </a:t>
            </a:r>
            <a:r>
              <a:rPr lang="en-US" sz="2400" spc="50" dirty="0">
                <a:solidFill>
                  <a:schemeClr val="accent2">
                    <a:lumMod val="75000"/>
                  </a:schemeClr>
                </a:solidFill>
              </a:rPr>
              <a:t>popular outdoor destinations</a:t>
            </a:r>
            <a:r>
              <a:rPr lang="en-US" sz="2400" spc="50" dirty="0"/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D74DDE-97FC-F0C2-796B-FDA09D247448}"/>
              </a:ext>
            </a:extLst>
          </p:cNvPr>
          <p:cNvSpPr/>
          <p:nvPr/>
        </p:nvSpPr>
        <p:spPr>
          <a:xfrm>
            <a:off x="7122695" y="4196614"/>
            <a:ext cx="370172" cy="408963"/>
          </a:xfrm>
          <a:custGeom>
            <a:avLst/>
            <a:gdLst>
              <a:gd name="connsiteX0" fmla="*/ 0 w 370172"/>
              <a:gd name="connsiteY0" fmla="*/ 0 h 408963"/>
              <a:gd name="connsiteX1" fmla="*/ 370172 w 370172"/>
              <a:gd name="connsiteY1" fmla="*/ 0 h 408963"/>
              <a:gd name="connsiteX2" fmla="*/ 370172 w 370172"/>
              <a:gd name="connsiteY2" fmla="*/ 408963 h 408963"/>
              <a:gd name="connsiteX3" fmla="*/ 0 w 370172"/>
              <a:gd name="connsiteY3" fmla="*/ 408963 h 408963"/>
              <a:gd name="connsiteX4" fmla="*/ 0 w 370172"/>
              <a:gd name="connsiteY4" fmla="*/ 0 h 408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172" h="408963" extrusionOk="0">
                <a:moveTo>
                  <a:pt x="0" y="0"/>
                </a:moveTo>
                <a:cubicBezTo>
                  <a:pt x="99365" y="-16027"/>
                  <a:pt x="281180" y="-20060"/>
                  <a:pt x="370172" y="0"/>
                </a:cubicBezTo>
                <a:cubicBezTo>
                  <a:pt x="352837" y="132171"/>
                  <a:pt x="375753" y="340435"/>
                  <a:pt x="370172" y="408963"/>
                </a:cubicBezTo>
                <a:cubicBezTo>
                  <a:pt x="210127" y="439923"/>
                  <a:pt x="169039" y="423982"/>
                  <a:pt x="0" y="408963"/>
                </a:cubicBezTo>
                <a:cubicBezTo>
                  <a:pt x="-20928" y="317557"/>
                  <a:pt x="29234" y="172470"/>
                  <a:pt x="0" y="0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86647B-D787-0965-38C0-A99BADEEE962}"/>
              </a:ext>
            </a:extLst>
          </p:cNvPr>
          <p:cNvSpPr/>
          <p:nvPr/>
        </p:nvSpPr>
        <p:spPr>
          <a:xfrm>
            <a:off x="8153400" y="5423539"/>
            <a:ext cx="740343" cy="796286"/>
          </a:xfrm>
          <a:custGeom>
            <a:avLst/>
            <a:gdLst>
              <a:gd name="connsiteX0" fmla="*/ 0 w 740343"/>
              <a:gd name="connsiteY0" fmla="*/ 0 h 796286"/>
              <a:gd name="connsiteX1" fmla="*/ 740343 w 740343"/>
              <a:gd name="connsiteY1" fmla="*/ 0 h 796286"/>
              <a:gd name="connsiteX2" fmla="*/ 740343 w 740343"/>
              <a:gd name="connsiteY2" fmla="*/ 796286 h 796286"/>
              <a:gd name="connsiteX3" fmla="*/ 0 w 740343"/>
              <a:gd name="connsiteY3" fmla="*/ 796286 h 796286"/>
              <a:gd name="connsiteX4" fmla="*/ 0 w 740343"/>
              <a:gd name="connsiteY4" fmla="*/ 0 h 79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343" h="796286" extrusionOk="0">
                <a:moveTo>
                  <a:pt x="0" y="0"/>
                </a:moveTo>
                <a:cubicBezTo>
                  <a:pt x="286724" y="-47657"/>
                  <a:pt x="621326" y="-51189"/>
                  <a:pt x="740343" y="0"/>
                </a:cubicBezTo>
                <a:cubicBezTo>
                  <a:pt x="809070" y="342207"/>
                  <a:pt x="792717" y="500431"/>
                  <a:pt x="740343" y="796286"/>
                </a:cubicBezTo>
                <a:cubicBezTo>
                  <a:pt x="533275" y="791863"/>
                  <a:pt x="338075" y="843281"/>
                  <a:pt x="0" y="796286"/>
                </a:cubicBezTo>
                <a:cubicBezTo>
                  <a:pt x="11618" y="582564"/>
                  <a:pt x="69059" y="380320"/>
                  <a:pt x="0" y="0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8A8F95-8810-611B-47F1-7EE5D01BA2AB}"/>
              </a:ext>
            </a:extLst>
          </p:cNvPr>
          <p:cNvSpPr txBox="1"/>
          <p:nvPr/>
        </p:nvSpPr>
        <p:spPr>
          <a:xfrm>
            <a:off x="6866859" y="3660767"/>
            <a:ext cx="881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SF + </a:t>
            </a:r>
          </a:p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Bay Area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6CAB07-7957-7CB4-4975-0A79599233E9}"/>
              </a:ext>
            </a:extLst>
          </p:cNvPr>
          <p:cNvSpPr txBox="1"/>
          <p:nvPr/>
        </p:nvSpPr>
        <p:spPr>
          <a:xfrm>
            <a:off x="8150025" y="5090040"/>
            <a:ext cx="793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LA + SD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365F15-C7B7-6155-CE53-997C64D84FCF}"/>
              </a:ext>
            </a:extLst>
          </p:cNvPr>
          <p:cNvSpPr/>
          <p:nvPr/>
        </p:nvSpPr>
        <p:spPr>
          <a:xfrm>
            <a:off x="7827978" y="4600627"/>
            <a:ext cx="228367" cy="212006"/>
          </a:xfrm>
          <a:custGeom>
            <a:avLst/>
            <a:gdLst>
              <a:gd name="connsiteX0" fmla="*/ 0 w 228367"/>
              <a:gd name="connsiteY0" fmla="*/ 0 h 212006"/>
              <a:gd name="connsiteX1" fmla="*/ 228367 w 228367"/>
              <a:gd name="connsiteY1" fmla="*/ 0 h 212006"/>
              <a:gd name="connsiteX2" fmla="*/ 228367 w 228367"/>
              <a:gd name="connsiteY2" fmla="*/ 212006 h 212006"/>
              <a:gd name="connsiteX3" fmla="*/ 0 w 228367"/>
              <a:gd name="connsiteY3" fmla="*/ 212006 h 212006"/>
              <a:gd name="connsiteX4" fmla="*/ 0 w 228367"/>
              <a:gd name="connsiteY4" fmla="*/ 0 h 212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367" h="212006" extrusionOk="0">
                <a:moveTo>
                  <a:pt x="0" y="0"/>
                </a:moveTo>
                <a:cubicBezTo>
                  <a:pt x="104353" y="-5253"/>
                  <a:pt x="153836" y="-20123"/>
                  <a:pt x="228367" y="0"/>
                </a:cubicBezTo>
                <a:cubicBezTo>
                  <a:pt x="230366" y="82188"/>
                  <a:pt x="224963" y="150016"/>
                  <a:pt x="228367" y="212006"/>
                </a:cubicBezTo>
                <a:cubicBezTo>
                  <a:pt x="192655" y="224621"/>
                  <a:pt x="94750" y="212470"/>
                  <a:pt x="0" y="212006"/>
                </a:cubicBezTo>
                <a:cubicBezTo>
                  <a:pt x="-14370" y="144563"/>
                  <a:pt x="15294" y="41240"/>
                  <a:pt x="0" y="0"/>
                </a:cubicBezTo>
                <a:close/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69C189-E59E-97AB-5E3E-304587421662}"/>
              </a:ext>
            </a:extLst>
          </p:cNvPr>
          <p:cNvSpPr txBox="1"/>
          <p:nvPr/>
        </p:nvSpPr>
        <p:spPr>
          <a:xfrm>
            <a:off x="8032315" y="4557863"/>
            <a:ext cx="879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Yosemite</a:t>
            </a:r>
          </a:p>
        </p:txBody>
      </p:sp>
    </p:spTree>
    <p:extLst>
      <p:ext uri="{BB962C8B-B14F-4D97-AF65-F5344CB8AC3E}">
        <p14:creationId xmlns:p14="http://schemas.microsoft.com/office/powerpoint/2010/main" val="163786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28FEE-2765-BA37-7AE5-66E47729C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59262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 Distribution of Bear-encounter Tweets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53B65-2301-76D8-C2BE-808AC34A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78742" y="626212"/>
            <a:ext cx="6781954" cy="5763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0EAC4-1887-8126-6B19-369E6BCD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8BF58CE4-CFA4-2979-0B53-3DF7FA09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90E172-78E8-70F7-ED57-9C973CB2C416}"/>
              </a:ext>
            </a:extLst>
          </p:cNvPr>
          <p:cNvSpPr/>
          <p:nvPr/>
        </p:nvSpPr>
        <p:spPr>
          <a:xfrm>
            <a:off x="6641431" y="3099049"/>
            <a:ext cx="789272" cy="329951"/>
          </a:xfrm>
          <a:custGeom>
            <a:avLst/>
            <a:gdLst>
              <a:gd name="connsiteX0" fmla="*/ 0 w 789272"/>
              <a:gd name="connsiteY0" fmla="*/ 0 h 329951"/>
              <a:gd name="connsiteX1" fmla="*/ 789272 w 789272"/>
              <a:gd name="connsiteY1" fmla="*/ 0 h 329951"/>
              <a:gd name="connsiteX2" fmla="*/ 789272 w 789272"/>
              <a:gd name="connsiteY2" fmla="*/ 329951 h 329951"/>
              <a:gd name="connsiteX3" fmla="*/ 0 w 789272"/>
              <a:gd name="connsiteY3" fmla="*/ 329951 h 329951"/>
              <a:gd name="connsiteX4" fmla="*/ 0 w 789272"/>
              <a:gd name="connsiteY4" fmla="*/ 0 h 32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9272" h="329951" extrusionOk="0">
                <a:moveTo>
                  <a:pt x="0" y="0"/>
                </a:moveTo>
                <a:cubicBezTo>
                  <a:pt x="97890" y="28004"/>
                  <a:pt x="479120" y="-32546"/>
                  <a:pt x="789272" y="0"/>
                </a:cubicBezTo>
                <a:cubicBezTo>
                  <a:pt x="765810" y="90334"/>
                  <a:pt x="764356" y="215606"/>
                  <a:pt x="789272" y="329951"/>
                </a:cubicBezTo>
                <a:cubicBezTo>
                  <a:pt x="596095" y="336561"/>
                  <a:pt x="261694" y="386854"/>
                  <a:pt x="0" y="329951"/>
                </a:cubicBezTo>
                <a:cubicBezTo>
                  <a:pt x="29096" y="175643"/>
                  <a:pt x="-2298" y="37898"/>
                  <a:pt x="0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DD8EF2-9DB1-47EF-7F24-2500D7656B53}"/>
              </a:ext>
            </a:extLst>
          </p:cNvPr>
          <p:cNvSpPr txBox="1"/>
          <p:nvPr/>
        </p:nvSpPr>
        <p:spPr>
          <a:xfrm>
            <a:off x="6221509" y="3027713"/>
            <a:ext cx="4199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SF</a:t>
            </a:r>
          </a:p>
          <a:p>
            <a:pPr algn="ctr"/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375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85BE66-2549-AFCD-AE96-D759054A5D11}"/>
              </a:ext>
            </a:extLst>
          </p:cNvPr>
          <p:cNvSpPr/>
          <p:nvPr/>
        </p:nvSpPr>
        <p:spPr>
          <a:xfrm>
            <a:off x="7526953" y="2328868"/>
            <a:ext cx="585216" cy="548640"/>
          </a:xfrm>
          <a:custGeom>
            <a:avLst/>
            <a:gdLst>
              <a:gd name="connsiteX0" fmla="*/ 0 w 585216"/>
              <a:gd name="connsiteY0" fmla="*/ 0 h 548640"/>
              <a:gd name="connsiteX1" fmla="*/ 585216 w 585216"/>
              <a:gd name="connsiteY1" fmla="*/ 0 h 548640"/>
              <a:gd name="connsiteX2" fmla="*/ 585216 w 585216"/>
              <a:gd name="connsiteY2" fmla="*/ 548640 h 548640"/>
              <a:gd name="connsiteX3" fmla="*/ 0 w 585216"/>
              <a:gd name="connsiteY3" fmla="*/ 548640 h 548640"/>
              <a:gd name="connsiteX4" fmla="*/ 0 w 585216"/>
              <a:gd name="connsiteY4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5216" h="548640" extrusionOk="0">
                <a:moveTo>
                  <a:pt x="0" y="0"/>
                </a:moveTo>
                <a:cubicBezTo>
                  <a:pt x="87990" y="-43058"/>
                  <a:pt x="431689" y="-27871"/>
                  <a:pt x="585216" y="0"/>
                </a:cubicBezTo>
                <a:cubicBezTo>
                  <a:pt x="622681" y="86907"/>
                  <a:pt x="540060" y="357518"/>
                  <a:pt x="585216" y="548640"/>
                </a:cubicBezTo>
                <a:cubicBezTo>
                  <a:pt x="512216" y="565175"/>
                  <a:pt x="67662" y="542296"/>
                  <a:pt x="0" y="548640"/>
                </a:cubicBezTo>
                <a:cubicBezTo>
                  <a:pt x="-25126" y="279012"/>
                  <a:pt x="1864" y="235048"/>
                  <a:pt x="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84174A-AA6C-9626-FBEE-411551F066AB}"/>
              </a:ext>
            </a:extLst>
          </p:cNvPr>
          <p:cNvSpPr txBox="1"/>
          <p:nvPr/>
        </p:nvSpPr>
        <p:spPr>
          <a:xfrm>
            <a:off x="8116652" y="2256087"/>
            <a:ext cx="6474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Tahoe</a:t>
            </a:r>
          </a:p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447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90B72D-134E-551B-3D81-F2CFCE4BFBB1}"/>
              </a:ext>
            </a:extLst>
          </p:cNvPr>
          <p:cNvSpPr/>
          <p:nvPr/>
        </p:nvSpPr>
        <p:spPr>
          <a:xfrm>
            <a:off x="7813045" y="3310644"/>
            <a:ext cx="647421" cy="492679"/>
          </a:xfrm>
          <a:custGeom>
            <a:avLst/>
            <a:gdLst>
              <a:gd name="connsiteX0" fmla="*/ 0 w 647421"/>
              <a:gd name="connsiteY0" fmla="*/ 0 h 492679"/>
              <a:gd name="connsiteX1" fmla="*/ 647421 w 647421"/>
              <a:gd name="connsiteY1" fmla="*/ 0 h 492679"/>
              <a:gd name="connsiteX2" fmla="*/ 647421 w 647421"/>
              <a:gd name="connsiteY2" fmla="*/ 492679 h 492679"/>
              <a:gd name="connsiteX3" fmla="*/ 0 w 647421"/>
              <a:gd name="connsiteY3" fmla="*/ 492679 h 492679"/>
              <a:gd name="connsiteX4" fmla="*/ 0 w 647421"/>
              <a:gd name="connsiteY4" fmla="*/ 0 h 49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421" h="492679" extrusionOk="0">
                <a:moveTo>
                  <a:pt x="0" y="0"/>
                </a:moveTo>
                <a:cubicBezTo>
                  <a:pt x="262524" y="-58219"/>
                  <a:pt x="477624" y="-44633"/>
                  <a:pt x="647421" y="0"/>
                </a:cubicBezTo>
                <a:cubicBezTo>
                  <a:pt x="677762" y="136352"/>
                  <a:pt x="654380" y="256713"/>
                  <a:pt x="647421" y="492679"/>
                </a:cubicBezTo>
                <a:cubicBezTo>
                  <a:pt x="506836" y="533017"/>
                  <a:pt x="193154" y="484024"/>
                  <a:pt x="0" y="492679"/>
                </a:cubicBezTo>
                <a:cubicBezTo>
                  <a:pt x="3605" y="434301"/>
                  <a:pt x="-19949" y="179954"/>
                  <a:pt x="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916C0-35C3-29FD-9D7E-9BEBB21CF6C1}"/>
              </a:ext>
            </a:extLst>
          </p:cNvPr>
          <p:cNvSpPr txBox="1"/>
          <p:nvPr/>
        </p:nvSpPr>
        <p:spPr>
          <a:xfrm>
            <a:off x="8616230" y="2961125"/>
            <a:ext cx="8796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Yosemite</a:t>
            </a:r>
          </a:p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464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35E607-F17E-36C2-A4E0-CDCB6970EFA7}"/>
              </a:ext>
            </a:extLst>
          </p:cNvPr>
          <p:cNvSpPr/>
          <p:nvPr/>
        </p:nvSpPr>
        <p:spPr>
          <a:xfrm>
            <a:off x="8459953" y="4755234"/>
            <a:ext cx="647421" cy="594360"/>
          </a:xfrm>
          <a:custGeom>
            <a:avLst/>
            <a:gdLst>
              <a:gd name="connsiteX0" fmla="*/ 0 w 647421"/>
              <a:gd name="connsiteY0" fmla="*/ 0 h 594360"/>
              <a:gd name="connsiteX1" fmla="*/ 647421 w 647421"/>
              <a:gd name="connsiteY1" fmla="*/ 0 h 594360"/>
              <a:gd name="connsiteX2" fmla="*/ 647421 w 647421"/>
              <a:gd name="connsiteY2" fmla="*/ 594360 h 594360"/>
              <a:gd name="connsiteX3" fmla="*/ 0 w 647421"/>
              <a:gd name="connsiteY3" fmla="*/ 594360 h 594360"/>
              <a:gd name="connsiteX4" fmla="*/ 0 w 647421"/>
              <a:gd name="connsiteY4" fmla="*/ 0 h 59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421" h="594360" extrusionOk="0">
                <a:moveTo>
                  <a:pt x="0" y="0"/>
                </a:moveTo>
                <a:cubicBezTo>
                  <a:pt x="262524" y="-58219"/>
                  <a:pt x="477624" y="-44633"/>
                  <a:pt x="647421" y="0"/>
                </a:cubicBezTo>
                <a:cubicBezTo>
                  <a:pt x="623164" y="147278"/>
                  <a:pt x="663987" y="399788"/>
                  <a:pt x="647421" y="594360"/>
                </a:cubicBezTo>
                <a:cubicBezTo>
                  <a:pt x="506836" y="634698"/>
                  <a:pt x="193154" y="585705"/>
                  <a:pt x="0" y="594360"/>
                </a:cubicBezTo>
                <a:cubicBezTo>
                  <a:pt x="44825" y="356233"/>
                  <a:pt x="47127" y="92575"/>
                  <a:pt x="0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51B0BF-9229-1CDE-5EF2-759530FC4BE2}"/>
              </a:ext>
            </a:extLst>
          </p:cNvPr>
          <p:cNvSpPr txBox="1"/>
          <p:nvPr/>
        </p:nvSpPr>
        <p:spPr>
          <a:xfrm>
            <a:off x="8200553" y="5332738"/>
            <a:ext cx="4796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LA</a:t>
            </a:r>
          </a:p>
          <a:p>
            <a:pPr algn="ctr"/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1507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F1A37E-766F-7500-F09B-FB6611895699}"/>
              </a:ext>
            </a:extLst>
          </p:cNvPr>
          <p:cNvSpPr/>
          <p:nvPr/>
        </p:nvSpPr>
        <p:spPr>
          <a:xfrm>
            <a:off x="9007066" y="4278134"/>
            <a:ext cx="1461786" cy="967634"/>
          </a:xfrm>
          <a:custGeom>
            <a:avLst/>
            <a:gdLst>
              <a:gd name="connsiteX0" fmla="*/ 0 w 1461786"/>
              <a:gd name="connsiteY0" fmla="*/ 0 h 967634"/>
              <a:gd name="connsiteX1" fmla="*/ 1461786 w 1461786"/>
              <a:gd name="connsiteY1" fmla="*/ 0 h 967634"/>
              <a:gd name="connsiteX2" fmla="*/ 1461786 w 1461786"/>
              <a:gd name="connsiteY2" fmla="*/ 967634 h 967634"/>
              <a:gd name="connsiteX3" fmla="*/ 0 w 1461786"/>
              <a:gd name="connsiteY3" fmla="*/ 967634 h 967634"/>
              <a:gd name="connsiteX4" fmla="*/ 0 w 1461786"/>
              <a:gd name="connsiteY4" fmla="*/ 0 h 96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1786" h="967634" extrusionOk="0">
                <a:moveTo>
                  <a:pt x="0" y="0"/>
                </a:moveTo>
                <a:cubicBezTo>
                  <a:pt x="355108" y="-104974"/>
                  <a:pt x="854833" y="17349"/>
                  <a:pt x="1461786" y="0"/>
                </a:cubicBezTo>
                <a:cubicBezTo>
                  <a:pt x="1417320" y="164076"/>
                  <a:pt x="1404842" y="792873"/>
                  <a:pt x="1461786" y="967634"/>
                </a:cubicBezTo>
                <a:cubicBezTo>
                  <a:pt x="767891" y="961444"/>
                  <a:pt x="628084" y="927492"/>
                  <a:pt x="0" y="967634"/>
                </a:cubicBezTo>
                <a:cubicBezTo>
                  <a:pt x="-21895" y="773381"/>
                  <a:pt x="-66607" y="160275"/>
                  <a:pt x="0" y="0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5A479A-391D-E189-EE4E-1FE0F9C67C06}"/>
              </a:ext>
            </a:extLst>
          </p:cNvPr>
          <p:cNvSpPr txBox="1"/>
          <p:nvPr/>
        </p:nvSpPr>
        <p:spPr>
          <a:xfrm>
            <a:off x="10468566" y="4278488"/>
            <a:ext cx="12384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Big Bear Area</a:t>
            </a:r>
          </a:p>
          <a:p>
            <a:pPr algn="ctr"/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345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C33B3D0-5AA7-F0C8-28F7-3A189A2BF7CF}"/>
              </a:ext>
            </a:extLst>
          </p:cNvPr>
          <p:cNvSpPr/>
          <p:nvPr/>
        </p:nvSpPr>
        <p:spPr>
          <a:xfrm>
            <a:off x="9023915" y="5446470"/>
            <a:ext cx="726477" cy="512064"/>
          </a:xfrm>
          <a:custGeom>
            <a:avLst/>
            <a:gdLst>
              <a:gd name="connsiteX0" fmla="*/ 0 w 726477"/>
              <a:gd name="connsiteY0" fmla="*/ 0 h 512064"/>
              <a:gd name="connsiteX1" fmla="*/ 726477 w 726477"/>
              <a:gd name="connsiteY1" fmla="*/ 0 h 512064"/>
              <a:gd name="connsiteX2" fmla="*/ 726477 w 726477"/>
              <a:gd name="connsiteY2" fmla="*/ 512064 h 512064"/>
              <a:gd name="connsiteX3" fmla="*/ 0 w 726477"/>
              <a:gd name="connsiteY3" fmla="*/ 512064 h 512064"/>
              <a:gd name="connsiteX4" fmla="*/ 0 w 726477"/>
              <a:gd name="connsiteY4" fmla="*/ 0 h 51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477" h="512064" extrusionOk="0">
                <a:moveTo>
                  <a:pt x="0" y="0"/>
                </a:moveTo>
                <a:cubicBezTo>
                  <a:pt x="278799" y="46192"/>
                  <a:pt x="410755" y="53112"/>
                  <a:pt x="726477" y="0"/>
                </a:cubicBezTo>
                <a:cubicBezTo>
                  <a:pt x="694814" y="82381"/>
                  <a:pt x="691196" y="294297"/>
                  <a:pt x="726477" y="512064"/>
                </a:cubicBezTo>
                <a:cubicBezTo>
                  <a:pt x="401160" y="476438"/>
                  <a:pt x="96225" y="564704"/>
                  <a:pt x="0" y="512064"/>
                </a:cubicBezTo>
                <a:cubicBezTo>
                  <a:pt x="44002" y="407496"/>
                  <a:pt x="-21179" y="129665"/>
                  <a:pt x="0" y="0"/>
                </a:cubicBezTo>
                <a:close/>
              </a:path>
            </a:pathLst>
          </a:custGeom>
          <a:noFill/>
          <a:ln>
            <a:solidFill>
              <a:schemeClr val="accent4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A4A28-83F1-DB4C-3B46-1C54D527120E}"/>
              </a:ext>
            </a:extLst>
          </p:cNvPr>
          <p:cNvSpPr txBox="1"/>
          <p:nvPr/>
        </p:nvSpPr>
        <p:spPr>
          <a:xfrm>
            <a:off x="8662071" y="5568917"/>
            <a:ext cx="4058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SD</a:t>
            </a:r>
          </a:p>
          <a:p>
            <a:pPr algn="ctr"/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487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CFA90A2-431C-41EE-0F31-9A4A11254821}"/>
              </a:ext>
            </a:extLst>
          </p:cNvPr>
          <p:cNvSpPr txBox="1">
            <a:spLocks/>
          </p:cNvSpPr>
          <p:nvPr/>
        </p:nvSpPr>
        <p:spPr>
          <a:xfrm>
            <a:off x="782042" y="1773454"/>
            <a:ext cx="3980458" cy="2456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effectLst/>
              </a:rPr>
              <a:t>Los Angeles | </a:t>
            </a:r>
            <a:r>
              <a:rPr lang="en-US" sz="140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1507</a:t>
            </a:r>
            <a:endParaRPr lang="en-US" sz="1400" b="0" i="0" u="none" strike="noStrike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285750" indent="-285750" algn="l" fontAlgn="b"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effectLst/>
              </a:rPr>
              <a:t>San Diego | </a:t>
            </a:r>
            <a:r>
              <a:rPr lang="en-US" sz="140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487</a:t>
            </a:r>
            <a:endParaRPr lang="en-US" sz="1400" b="0" i="0" u="none" strike="noStrike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 </a:t>
            </a:r>
            <a:r>
              <a:rPr lang="en-US" sz="1400" u="none" strike="noStrike" dirty="0">
                <a:effectLst/>
              </a:rPr>
              <a:t>Francisco | </a:t>
            </a:r>
            <a:r>
              <a:rPr lang="en-US" sz="1400" u="none" strike="noStrike" dirty="0">
                <a:solidFill>
                  <a:schemeClr val="accent4">
                    <a:lumMod val="75000"/>
                  </a:schemeClr>
                </a:solidFill>
                <a:effectLst/>
              </a:rPr>
              <a:t>375</a:t>
            </a:r>
          </a:p>
          <a:p>
            <a:r>
              <a:rPr lang="en-US" dirty="0"/>
              <a:t>--------------------------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u="none" strike="noStrike" dirty="0">
                <a:effectLst/>
              </a:rPr>
              <a:t>Madera (Yosemite) | </a:t>
            </a:r>
            <a:r>
              <a:rPr lang="en-US" sz="1400" u="none" strike="noStrike" dirty="0">
                <a:solidFill>
                  <a:schemeClr val="accent6">
                    <a:lumMod val="75000"/>
                  </a:schemeClr>
                </a:solidFill>
                <a:effectLst/>
              </a:rPr>
              <a:t>464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Placer + EL Dorado (Tahoe) |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447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 Bernardino (Big Bear Area) |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345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180553-947C-59D7-EAFF-55CC24C45695}"/>
              </a:ext>
            </a:extLst>
          </p:cNvPr>
          <p:cNvSpPr txBox="1"/>
          <p:nvPr/>
        </p:nvSpPr>
        <p:spPr>
          <a:xfrm>
            <a:off x="395408" y="819409"/>
            <a:ext cx="4464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Areas with the most bear encounter tweets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(Metro Area &amp; Outdoor destinations) </a:t>
            </a:r>
          </a:p>
        </p:txBody>
      </p:sp>
    </p:spTree>
    <p:extLst>
      <p:ext uri="{BB962C8B-B14F-4D97-AF65-F5344CB8AC3E}">
        <p14:creationId xmlns:p14="http://schemas.microsoft.com/office/powerpoint/2010/main" val="3398576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F3FA1-1B76-8A85-6EA2-85C3081CC73D}"/>
              </a:ext>
            </a:extLst>
          </p:cNvPr>
          <p:cNvGrpSpPr/>
          <p:nvPr/>
        </p:nvGrpSpPr>
        <p:grpSpPr>
          <a:xfrm>
            <a:off x="2466987" y="2194680"/>
            <a:ext cx="2773471" cy="1202078"/>
            <a:chOff x="721595" y="4980927"/>
            <a:chExt cx="1918468" cy="120207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3B4ED9-3F42-9417-2847-09FEC524F567}"/>
                </a:ext>
              </a:extLst>
            </p:cNvPr>
            <p:cNvSpPr/>
            <p:nvPr/>
          </p:nvSpPr>
          <p:spPr>
            <a:xfrm>
              <a:off x="721595" y="4980927"/>
              <a:ext cx="1918468" cy="4145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4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Los Angeles - 1507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EFD02C-2CFD-99F0-9A91-BEF8BEE53050}"/>
                </a:ext>
              </a:extLst>
            </p:cNvPr>
            <p:cNvSpPr/>
            <p:nvPr/>
          </p:nvSpPr>
          <p:spPr>
            <a:xfrm>
              <a:off x="728470" y="5391226"/>
              <a:ext cx="1902930" cy="79177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Avg temperature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b="1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0.003 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| Adj.R2: 0.565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3.540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Precipitation 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b="1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0.001 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| Adj.R2: 0.621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-20.849</a:t>
              </a:r>
              <a:endParaRPr lang="en-US" sz="1000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CE84C1-24F4-4AD9-1F9D-C054F75849C5}"/>
              </a:ext>
            </a:extLst>
          </p:cNvPr>
          <p:cNvGrpSpPr/>
          <p:nvPr/>
        </p:nvGrpSpPr>
        <p:grpSpPr>
          <a:xfrm>
            <a:off x="2466987" y="3662111"/>
            <a:ext cx="2773471" cy="1202078"/>
            <a:chOff x="721595" y="4980927"/>
            <a:chExt cx="1918468" cy="120207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FD0B57-94A0-015D-C7DB-673FC76458B6}"/>
                </a:ext>
              </a:extLst>
            </p:cNvPr>
            <p:cNvSpPr/>
            <p:nvPr/>
          </p:nvSpPr>
          <p:spPr>
            <a:xfrm>
              <a:off x="721595" y="4980927"/>
              <a:ext cx="1918468" cy="4145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4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San Diego - 487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3E494B-AF50-95DE-5535-86497C998547}"/>
                </a:ext>
              </a:extLst>
            </p:cNvPr>
            <p:cNvSpPr/>
            <p:nvPr/>
          </p:nvSpPr>
          <p:spPr>
            <a:xfrm>
              <a:off x="728470" y="5391226"/>
              <a:ext cx="1902930" cy="79177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Avg temperature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</a:t>
              </a:r>
              <a:r>
                <a:rPr lang="en-US" sz="1000" spc="21" dirty="0">
                  <a:solidFill>
                    <a:schemeClr val="tx1"/>
                  </a:solidFill>
                </a:rPr>
                <a:t>value: 0.080 | Adj.R2: 0.202 | </a:t>
              </a:r>
              <a:r>
                <a:rPr lang="en-US" sz="1000" spc="21" dirty="0" err="1">
                  <a:solidFill>
                    <a:schemeClr val="tx1"/>
                  </a:solidFill>
                </a:rPr>
                <a:t>coef</a:t>
              </a:r>
              <a:r>
                <a:rPr lang="en-US" sz="1000" spc="21" dirty="0">
                  <a:solidFill>
                    <a:schemeClr val="tx1"/>
                  </a:solidFill>
                </a:rPr>
                <a:t>: 0.951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spc="21" dirty="0">
                  <a:solidFill>
                    <a:schemeClr val="tx1"/>
                  </a:solidFill>
                </a:rPr>
                <a:t>Bear encounters vs. Precipitation 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spc="21" dirty="0">
                  <a:solidFill>
                    <a:schemeClr val="tx1"/>
                  </a:solidFill>
                </a:rPr>
                <a:t>p value: 0.140 | Adj.R2: 0.125 | </a:t>
              </a:r>
              <a:r>
                <a:rPr lang="en-US" sz="1000" spc="21" dirty="0" err="1">
                  <a:solidFill>
                    <a:schemeClr val="tx1"/>
                  </a:solidFill>
                </a:rPr>
                <a:t>coef</a:t>
              </a:r>
              <a:r>
                <a:rPr lang="en-US" sz="1000" spc="21" dirty="0">
                  <a:solidFill>
                    <a:schemeClr val="tx1"/>
                  </a:solidFill>
                </a:rPr>
                <a:t>: -6.383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251E55-5D34-97E0-712E-BEBEE61AC4DC}"/>
              </a:ext>
            </a:extLst>
          </p:cNvPr>
          <p:cNvGrpSpPr/>
          <p:nvPr/>
        </p:nvGrpSpPr>
        <p:grpSpPr>
          <a:xfrm>
            <a:off x="2466987" y="5129541"/>
            <a:ext cx="2773471" cy="1202078"/>
            <a:chOff x="721595" y="4980927"/>
            <a:chExt cx="1918468" cy="120207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D5F065-1450-9DF8-9A56-2A48BF2C8447}"/>
                </a:ext>
              </a:extLst>
            </p:cNvPr>
            <p:cNvSpPr/>
            <p:nvPr/>
          </p:nvSpPr>
          <p:spPr>
            <a:xfrm>
              <a:off x="721595" y="4980927"/>
              <a:ext cx="1918468" cy="4145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4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San Francisco - 375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81CD66-21F5-E12F-E8D1-960508B4F99D}"/>
                </a:ext>
              </a:extLst>
            </p:cNvPr>
            <p:cNvSpPr/>
            <p:nvPr/>
          </p:nvSpPr>
          <p:spPr>
            <a:xfrm>
              <a:off x="728470" y="5391226"/>
              <a:ext cx="1902930" cy="79177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Avg temperature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0.158 | Adj.R2: 0.108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1.419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Precipitation 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b="1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0.046 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| Adj.R2: 0.276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-4.233</a:t>
              </a:r>
              <a:endParaRPr lang="en-US" sz="14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E2C54D-F7ED-367D-7295-C55AC7F24F58}"/>
              </a:ext>
            </a:extLst>
          </p:cNvPr>
          <p:cNvGrpSpPr/>
          <p:nvPr/>
        </p:nvGrpSpPr>
        <p:grpSpPr>
          <a:xfrm>
            <a:off x="6928632" y="2194680"/>
            <a:ext cx="2773471" cy="1202078"/>
            <a:chOff x="721595" y="4980927"/>
            <a:chExt cx="1918468" cy="120207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9654B5-F44E-A670-139E-202668BE3C71}"/>
                </a:ext>
              </a:extLst>
            </p:cNvPr>
            <p:cNvSpPr/>
            <p:nvPr/>
          </p:nvSpPr>
          <p:spPr>
            <a:xfrm>
              <a:off x="721595" y="4980927"/>
              <a:ext cx="1918468" cy="414559"/>
            </a:xfrm>
            <a:prstGeom prst="rect">
              <a:avLst/>
            </a:prstGeom>
            <a:solidFill>
              <a:srgbClr val="EFD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4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Madera (Yosemite) - 464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BDD1D9-677B-D98A-C3AA-49129176DFB4}"/>
                </a:ext>
              </a:extLst>
            </p:cNvPr>
            <p:cNvSpPr/>
            <p:nvPr/>
          </p:nvSpPr>
          <p:spPr>
            <a:xfrm>
              <a:off x="728470" y="5391226"/>
              <a:ext cx="1902930" cy="79177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Avg temperature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b="1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0.000 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| Adj.R2: 0.812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1.982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Precipitation 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b="1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0.001 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| Adj.R2: 0.674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-32.487</a:t>
              </a:r>
              <a:endParaRPr lang="en-US" sz="14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912C35-6CAD-FFA5-DA56-54DD8C414CBB}"/>
              </a:ext>
            </a:extLst>
          </p:cNvPr>
          <p:cNvGrpSpPr/>
          <p:nvPr/>
        </p:nvGrpSpPr>
        <p:grpSpPr>
          <a:xfrm>
            <a:off x="6928632" y="3662111"/>
            <a:ext cx="2773471" cy="1202078"/>
            <a:chOff x="721595" y="4980927"/>
            <a:chExt cx="1918468" cy="120207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3D5CAB-F3C0-80EC-C0D4-51B4FD114373}"/>
                </a:ext>
              </a:extLst>
            </p:cNvPr>
            <p:cNvSpPr/>
            <p:nvPr/>
          </p:nvSpPr>
          <p:spPr>
            <a:xfrm>
              <a:off x="721595" y="4980927"/>
              <a:ext cx="1918468" cy="414559"/>
            </a:xfrm>
            <a:prstGeom prst="rect">
              <a:avLst/>
            </a:prstGeom>
            <a:solidFill>
              <a:srgbClr val="EFD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4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Placer+EL</a:t>
              </a:r>
              <a:r>
                <a:rPr lang="en-US" sz="14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Dorado (Tahoe) - 447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E8B21F6-5923-AC4D-7557-628A0838CAE2}"/>
                </a:ext>
              </a:extLst>
            </p:cNvPr>
            <p:cNvSpPr/>
            <p:nvPr/>
          </p:nvSpPr>
          <p:spPr>
            <a:xfrm>
              <a:off x="728470" y="5391226"/>
              <a:ext cx="1902930" cy="79177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Avg temperature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b="1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0.000 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| Adj.R2: 0.812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1.982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Precipitation 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b="1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0.001 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| Adj.R2: 0.674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-32.487</a:t>
              </a:r>
              <a:endParaRPr lang="en-US" sz="14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5749C03-1410-4A6D-1941-D02F9CCC6CB1}"/>
              </a:ext>
            </a:extLst>
          </p:cNvPr>
          <p:cNvGrpSpPr/>
          <p:nvPr/>
        </p:nvGrpSpPr>
        <p:grpSpPr>
          <a:xfrm>
            <a:off x="6928632" y="5129541"/>
            <a:ext cx="2773471" cy="1202078"/>
            <a:chOff x="721595" y="4980927"/>
            <a:chExt cx="1918468" cy="120207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C1D3E4-A4BD-320F-B2BC-7A18B232C555}"/>
                </a:ext>
              </a:extLst>
            </p:cNvPr>
            <p:cNvSpPr/>
            <p:nvPr/>
          </p:nvSpPr>
          <p:spPr>
            <a:xfrm>
              <a:off x="721595" y="4980927"/>
              <a:ext cx="1918468" cy="414559"/>
            </a:xfrm>
            <a:prstGeom prst="rect">
              <a:avLst/>
            </a:prstGeom>
            <a:solidFill>
              <a:srgbClr val="EFD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4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San Bernardino (Big Bear) - 345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ACCD51-C893-1C0B-8173-E29644AF4D54}"/>
                </a:ext>
              </a:extLst>
            </p:cNvPr>
            <p:cNvSpPr/>
            <p:nvPr/>
          </p:nvSpPr>
          <p:spPr>
            <a:xfrm>
              <a:off x="728470" y="5391226"/>
              <a:ext cx="1902930" cy="79177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Avg temperature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b="1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0.026 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| Adj.R2: 0.346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0.518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Bear encounters vs. Precipitation </a:t>
              </a:r>
            </a:p>
            <a:p>
              <a:pPr defTabSz="379476">
                <a:lnSpc>
                  <a:spcPct val="90000"/>
                </a:lnSpc>
                <a:spcBef>
                  <a:spcPts val="415"/>
                </a:spcBef>
              </a:pP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p value: 0.322 | Adj.R2: 0.008 | </a:t>
              </a:r>
              <a:r>
                <a:rPr lang="en-US" sz="1000" kern="1200" spc="21" baseline="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coef</a:t>
              </a:r>
              <a:r>
                <a:rPr lang="en-US" sz="1000" kern="1200" spc="21" baseline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: -1.768</a:t>
              </a:r>
              <a:endParaRPr lang="en-US" sz="14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AA64CA2-FE6A-6A2D-710A-14AE626778B5}"/>
              </a:ext>
            </a:extLst>
          </p:cNvPr>
          <p:cNvSpPr txBox="1"/>
          <p:nvPr/>
        </p:nvSpPr>
        <p:spPr>
          <a:xfrm>
            <a:off x="2391115" y="4827627"/>
            <a:ext cx="29899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>
                    <a:lumMod val="75000"/>
                  </a:schemeClr>
                </a:solidFill>
              </a:rPr>
              <a:t>San Diego Zoo is a significant source of bear encounters.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F78578-24CE-07D9-82D8-3482BCF7A9E6}"/>
              </a:ext>
            </a:extLst>
          </p:cNvPr>
          <p:cNvSpPr/>
          <p:nvPr/>
        </p:nvSpPr>
        <p:spPr>
          <a:xfrm>
            <a:off x="1178026" y="304800"/>
            <a:ext cx="10016155" cy="1562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9502" dist="38100" dir="2700000" sx="99849" sy="99849" algn="tl" rotWithShape="0">
              <a:prstClr val="black">
                <a:alpha val="2492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79476">
              <a:lnSpc>
                <a:spcPct val="90000"/>
              </a:lnSpc>
              <a:spcBef>
                <a:spcPts val="415"/>
              </a:spcBef>
            </a:pPr>
            <a:endParaRPr lang="en-US" sz="1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7A5A336-9DE4-3E62-1394-918EF0917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8168" y="430129"/>
            <a:ext cx="9752919" cy="134051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defTabSz="758952">
              <a:lnSpc>
                <a:spcPct val="140000"/>
              </a:lnSpc>
              <a:spcBef>
                <a:spcPts val="0"/>
              </a:spcBef>
            </a:pPr>
            <a:r>
              <a:rPr lang="en-US" sz="2400" spc="42" dirty="0"/>
              <a:t>According to ANOVA, e</a:t>
            </a:r>
            <a:r>
              <a:rPr lang="en-US" sz="2400" kern="1200" spc="42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nvironmental factors (temperature, precipitation, etc.) significantly impact bear encounters in </a:t>
            </a:r>
            <a:r>
              <a:rPr lang="en-US" sz="2400" spc="42" dirty="0"/>
              <a:t>five</a:t>
            </a:r>
            <a:r>
              <a:rPr lang="en-US" sz="2400" kern="1200" spc="42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top six areas. </a:t>
            </a:r>
            <a:r>
              <a:rPr lang="en-US" sz="2400" kern="1200" spc="42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Higher temperatures and lower precipitation </a:t>
            </a:r>
            <a:r>
              <a:rPr lang="en-US" sz="2400" kern="1200" spc="42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tend to promote more bear encounters.</a:t>
            </a:r>
            <a:endParaRPr lang="en-US" sz="28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69F9E9-94BA-403D-85E6-F8FE4CD759A5}"/>
              </a:ext>
            </a:extLst>
          </p:cNvPr>
          <p:cNvSpPr/>
          <p:nvPr/>
        </p:nvSpPr>
        <p:spPr>
          <a:xfrm>
            <a:off x="1128243" y="768555"/>
            <a:ext cx="126783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79476">
              <a:lnSpc>
                <a:spcPct val="90000"/>
              </a:lnSpc>
              <a:spcBef>
                <a:spcPts val="415"/>
              </a:spcBef>
            </a:pPr>
            <a:endParaRPr lang="en-US" sz="1400" kern="1200" spc="21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9" name="Slide Number Placeholder 4">
            <a:extLst>
              <a:ext uri="{FF2B5EF4-FFF2-40B4-BE49-F238E27FC236}">
                <a16:creationId xmlns:a16="http://schemas.microsoft.com/office/drawing/2014/main" id="{8DDA3E38-B3BF-40B8-2795-D59B70C53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Footer Placeholder 7">
            <a:extLst>
              <a:ext uri="{FF2B5EF4-FFF2-40B4-BE49-F238E27FC236}">
                <a16:creationId xmlns:a16="http://schemas.microsoft.com/office/drawing/2014/main" id="{D1B5A287-85AA-67F6-B3BA-5C0CF722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346545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izzly bear in the wild">
            <a:extLst>
              <a:ext uri="{FF2B5EF4-FFF2-40B4-BE49-F238E27FC236}">
                <a16:creationId xmlns:a16="http://schemas.microsoft.com/office/drawing/2014/main" id="{9691FE61-73B3-4D42-891F-652229F06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56" b="1"/>
          <a:stretch/>
        </p:blipFill>
        <p:spPr>
          <a:xfrm>
            <a:off x="4081754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B41AC-7046-2B5C-2D96-00D1F09C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9DFD55-3C28-40EF-9E31-A92D2E4017FF}" type="slidenum">
              <a:rPr lang="en-US" sz="1200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15</a:t>
            </a:fld>
            <a:endParaRPr lang="en-US" sz="120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7D061-BDEE-B1FA-A1F2-19FCE7980AA9}"/>
              </a:ext>
            </a:extLst>
          </p:cNvPr>
          <p:cNvSpPr/>
          <p:nvPr/>
        </p:nvSpPr>
        <p:spPr>
          <a:xfrm>
            <a:off x="435309" y="4507937"/>
            <a:ext cx="4023360" cy="14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C6134-1F7C-3111-6420-A1D109B60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935" y="1097280"/>
            <a:ext cx="4723831" cy="534202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600" dirty="0"/>
              <a:t>Public sentiments toward bear encounters shift throughout the year. </a:t>
            </a:r>
            <a:r>
              <a:rPr lang="en-US" sz="1600" dirty="0">
                <a:solidFill>
                  <a:schemeClr val="accent2"/>
                </a:solidFill>
              </a:rPr>
              <a:t>In metropolitan areas, the summer season tends to trigger heightened fear and anger towards such interactions. </a:t>
            </a:r>
            <a:r>
              <a:rPr lang="en-US" sz="1600" dirty="0"/>
              <a:t>Residents typically seek tranquility and routine in their daily lives. Unexpected encounters with potentially threatening wildlife such as bears can </a:t>
            </a:r>
            <a:r>
              <a:rPr lang="en-US" sz="1600" dirty="0">
                <a:solidFill>
                  <a:schemeClr val="accent6"/>
                </a:solidFill>
              </a:rPr>
              <a:t>dramatically disrupt this sense of normalcy, resulting in intense reactions.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1600" dirty="0"/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1600" dirty="0"/>
              <a:t>Conversely, </a:t>
            </a:r>
            <a:r>
              <a:rPr lang="en-US" sz="1600" dirty="0">
                <a:solidFill>
                  <a:schemeClr val="accent2"/>
                </a:solidFill>
              </a:rPr>
              <a:t>people visiting popular outdoor destinations often exhibit more intense reactions in summer, but these emotions encompass both fear and joy.</a:t>
            </a:r>
            <a:r>
              <a:rPr lang="en-US" sz="1600" dirty="0"/>
              <a:t> These contrasting emotions can be attributed to the mindset of outdoor enthusiasts. Engaging in activities like hiking, camping, fishing, and skiing, these individuals </a:t>
            </a:r>
            <a:r>
              <a:rPr lang="en-US" sz="1600" dirty="0">
                <a:solidFill>
                  <a:schemeClr val="accent6"/>
                </a:solidFill>
              </a:rPr>
              <a:t>generally anticipate and prepare for potential wildlife encounters. </a:t>
            </a:r>
            <a:r>
              <a:rPr lang="en-US" sz="1600" dirty="0"/>
              <a:t>These experiences offer opportunities to immerse themselves in the wilderness, fostering a deeper connection with nature, although sometimes daunting, can also elicit feelings of exhilaration and joy.</a:t>
            </a:r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5C277B0B-6987-84D8-1277-A0A3E5F9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1341939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5295F-F609-9DCB-B61F-335DDC5C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690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u="none" strike="noStrike" dirty="0">
                <a:effectLst/>
              </a:rPr>
              <a:t>Los Angeles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0D2C-EF5B-EC0C-DCEE-431D9C4AF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956" y="3397011"/>
            <a:ext cx="4668788" cy="242669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Sentiments &amp; Months One-way ANOVA: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value: 66.579 | p value: 0.000</a:t>
            </a:r>
          </a:p>
          <a:p>
            <a:pPr>
              <a:lnSpc>
                <a:spcPct val="90000"/>
              </a:lnSpc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between sentiment (N&gt;30) and Avg Temp: 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fear: 0.773 | anger: 0.652 | neutral: 0.610  | sadness: 0.542 | joy: 0.337 | surprise: 0.200 | disgust: -0.060 </a:t>
            </a:r>
          </a:p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between sentiment(N&gt;30) and Precipitation: 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fear: -0.837 | neutral: -0.707 | anger: -0.655 | sadness: -0.460 | surprise: -0.340 | disgust: 0.083 | joy: -0.020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0EC54-FAFD-E140-2EA7-FC140B04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3184" y="495300"/>
            <a:ext cx="5997101" cy="59279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255FD-D52B-89BC-E35C-47707408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16</a:t>
            </a:fld>
            <a:endParaRPr lang="en-US" sz="100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2D5DFFB7-A362-AF9E-7B87-3D61C4C7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1320639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5295F-F609-9DCB-B61F-335DDC5C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558959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u="none" strike="noStrike" dirty="0">
                <a:effectLst/>
              </a:rPr>
              <a:t>San </a:t>
            </a:r>
            <a:br>
              <a:rPr lang="en-US" sz="4400" u="none" strike="noStrike" dirty="0">
                <a:effectLst/>
              </a:rPr>
            </a:br>
            <a:r>
              <a:rPr lang="en-US" sz="4400" u="none" strike="noStrike" dirty="0">
                <a:effectLst/>
              </a:rPr>
              <a:t>Diego</a:t>
            </a:r>
            <a:br>
              <a:rPr lang="en-US" sz="4400" u="none" strike="noStrike" dirty="0">
                <a:effectLst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0D2C-EF5B-EC0C-DCEE-431D9C4AF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956" y="3397007"/>
            <a:ext cx="4668788" cy="242669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Sentiments &amp; Months One-way ANOVA: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value: 70.477 | p value: 0.000</a:t>
            </a:r>
          </a:p>
          <a:p>
            <a:pPr>
              <a:lnSpc>
                <a:spcPct val="90000"/>
              </a:lnSpc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between sentiment (N&gt;30) and Avg Temp: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fear: 0.454 | neutral: 0.406 | joy: 0.284</a:t>
            </a:r>
          </a:p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between sentiment(N&gt;30) and Precipitation: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neutral: -0.338 | fear: -0.252|  joy: -0.109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0EC54-FAFD-E140-2EA7-FC140B04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3184" y="495300"/>
            <a:ext cx="5997100" cy="59279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255FD-D52B-89BC-E35C-47707408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17</a:t>
            </a:fld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679E1-9481-D8E9-A3E2-E0B378CCAA80}"/>
              </a:ext>
            </a:extLst>
          </p:cNvPr>
          <p:cNvSpPr txBox="1"/>
          <p:nvPr/>
        </p:nvSpPr>
        <p:spPr>
          <a:xfrm>
            <a:off x="492332" y="5645815"/>
            <a:ext cx="44646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pc="50" dirty="0">
                <a:solidFill>
                  <a:schemeClr val="accent5">
                    <a:lumMod val="75000"/>
                  </a:schemeClr>
                </a:solidFill>
              </a:rPr>
              <a:t>The San Diego Zoo stands as a major source of bear encounters, particularly prominent in December. This notable volume during this month aligns with vacations such as the Christmas holiday, New Year's Eve, and school winter breaks.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7283FB2-0D36-0E1D-8A60-670E07E4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1299499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5295F-F609-9DCB-B61F-335DDC5C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15094"/>
            <a:ext cx="3616913" cy="24369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San </a:t>
            </a:r>
            <a:r>
              <a:rPr lang="en-US" sz="4400" u="none" strike="noStrike" dirty="0">
                <a:effectLst/>
              </a:rPr>
              <a:t>Francisco</a:t>
            </a:r>
            <a:br>
              <a:rPr lang="en-US" sz="4400" u="none" strike="noStrike" dirty="0">
                <a:effectLst/>
              </a:rPr>
            </a:b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255FD-D52B-89BC-E35C-47707408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18</a:t>
            </a:fld>
            <a:endParaRPr lang="en-US" sz="1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6B6C8-0595-4A71-3633-C404E8E8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14063" y="493986"/>
            <a:ext cx="5962896" cy="5924525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C3DB31-DEEC-1554-CA3C-3CDC34EC400E}"/>
              </a:ext>
            </a:extLst>
          </p:cNvPr>
          <p:cNvSpPr txBox="1">
            <a:spLocks/>
          </p:cNvSpPr>
          <p:nvPr/>
        </p:nvSpPr>
        <p:spPr>
          <a:xfrm>
            <a:off x="501956" y="3397013"/>
            <a:ext cx="4668788" cy="2426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200" b="1" dirty="0"/>
              <a:t>Sentiments &amp; Months One-way ANOVA: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value: 23.024 | p value: 0.000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dirty="0"/>
              <a:t>Correlation between sentiment (N&gt;30) and Avg Temp: 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fear: 0.470 | neutral: 0.396 | joy: 0.161</a:t>
            </a:r>
          </a:p>
          <a:p>
            <a:pPr>
              <a:lnSpc>
                <a:spcPct val="90000"/>
              </a:lnSpc>
            </a:pPr>
            <a:r>
              <a:rPr lang="en-US" sz="1200" b="1" dirty="0"/>
              <a:t>Correlation between sentiment(N&gt;30) and Precipitation: 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fear: -0.669 | neutral: -0.505 | joy: -0.164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19DD61AD-EAC9-60A7-BC13-ED4B2645D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4221250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5295F-F609-9DCB-B61F-335DDC5C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558958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u="none" strike="noStrike" dirty="0">
                <a:effectLst/>
              </a:rPr>
              <a:t>Yosemite</a:t>
            </a:r>
            <a:br>
              <a:rPr lang="en-US" sz="4400" u="none" strike="noStrike" dirty="0">
                <a:effectLst/>
              </a:rPr>
            </a:br>
            <a:br>
              <a:rPr lang="en-US" sz="4400" u="none" strike="noStrike" dirty="0">
                <a:effectLst/>
              </a:rPr>
            </a:b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0D2C-EF5B-EC0C-DCEE-431D9C4AF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956" y="3387386"/>
            <a:ext cx="4668788" cy="242669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Sentiments &amp; Months One-way ANOVA: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value: 10.230 | p value: 0.000</a:t>
            </a:r>
          </a:p>
          <a:p>
            <a:pPr>
              <a:lnSpc>
                <a:spcPct val="90000"/>
              </a:lnSpc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between sentiment (N&gt;30) and Avg Temp: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fear: 0.910 | anger: 0.866 | joy: 0.859 | neutral: 0.709</a:t>
            </a:r>
          </a:p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between sentiment(N&gt;30) and Precipitation: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anger: -0.801 | fear: -0.792 | joy: -0.752 | neutral: -0.729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0EC54-FAFD-E140-2EA7-FC140B04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895751" y="606284"/>
            <a:ext cx="5999520" cy="56999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255FD-D52B-89BC-E35C-47707408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07EC4684-7F60-B5D0-0D91-DA66D252A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32780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981" y="5215597"/>
            <a:ext cx="4738738" cy="1275787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CDFW</a:t>
            </a:r>
            <a:br>
              <a:rPr lang="en-US" sz="4400" dirty="0"/>
            </a:br>
            <a:r>
              <a:rPr lang="en-US" sz="4400" dirty="0" err="1"/>
              <a:t>Blackbear</a:t>
            </a:r>
            <a:r>
              <a:rPr lang="en-US" sz="4400" dirty="0"/>
              <a:t>   </a:t>
            </a:r>
            <a:r>
              <a:rPr lang="en-US" sz="1600" dirty="0"/>
              <a:t>06/23/2023  </a:t>
            </a:r>
            <a:br>
              <a:rPr lang="en-US" dirty="0"/>
            </a:br>
            <a:r>
              <a:rPr lang="en-US" dirty="0"/>
              <a:t>Social Media NLP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6" y="1613528"/>
            <a:ext cx="5102680" cy="1010842"/>
          </a:xfrm>
        </p:spPr>
        <p:txBody>
          <a:bodyPr>
            <a:normAutofit/>
          </a:bodyPr>
          <a:lstStyle/>
          <a:p>
            <a:r>
              <a:rPr lang="en-US" sz="1600" dirty="0"/>
              <a:t>Introduction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9" y="2682564"/>
            <a:ext cx="5102680" cy="1010842"/>
          </a:xfrm>
        </p:spPr>
        <p:txBody>
          <a:bodyPr>
            <a:normAutofit/>
          </a:bodyPr>
          <a:lstStyle/>
          <a:p>
            <a:r>
              <a:rPr lang="en-US" sz="1600" dirty="0"/>
              <a:t>Milestones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8" y="3755394"/>
            <a:ext cx="5102680" cy="1010842"/>
          </a:xfrm>
        </p:spPr>
        <p:txBody>
          <a:bodyPr>
            <a:normAutofit/>
          </a:bodyPr>
          <a:lstStyle/>
          <a:p>
            <a:r>
              <a:rPr lang="en-US" sz="1600" dirty="0"/>
              <a:t>Analyses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80" y="4824430"/>
            <a:ext cx="5102680" cy="1010842"/>
          </a:xfrm>
        </p:spPr>
        <p:txBody>
          <a:bodyPr>
            <a:normAutofit/>
          </a:bodyPr>
          <a:lstStyle/>
          <a:p>
            <a:r>
              <a:rPr lang="en-US" sz="1600" dirty="0"/>
              <a:t>Discussions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ear - low poly">
                <a:extLst>
                  <a:ext uri="{FF2B5EF4-FFF2-40B4-BE49-F238E27FC236}">
                    <a16:creationId xmlns:a16="http://schemas.microsoft.com/office/drawing/2014/main" id="{21A7BB4A-3DB9-791B-3C8A-9D1DE8EF45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8429828"/>
                  </p:ext>
                </p:extLst>
              </p:nvPr>
            </p:nvGraphicFramePr>
            <p:xfrm>
              <a:off x="7277046" y="364560"/>
              <a:ext cx="4254425" cy="37332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54425" cy="3733292"/>
                    </a:xfrm>
                    <a:prstGeom prst="rect">
                      <a:avLst/>
                    </a:prstGeom>
                  </am3d:spPr>
                  <am3d:camera>
                    <am3d:pos x="0" y="0" z="635965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21852" d="1000000"/>
                    <am3d:preTrans dx="888002" dy="-13974638" dz="-92989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66014" ay="-2549845" az="1077706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332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ear - low poly">
                <a:extLst>
                  <a:ext uri="{FF2B5EF4-FFF2-40B4-BE49-F238E27FC236}">
                    <a16:creationId xmlns:a16="http://schemas.microsoft.com/office/drawing/2014/main" id="{21A7BB4A-3DB9-791B-3C8A-9D1DE8EF45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77046" y="364560"/>
                <a:ext cx="4254425" cy="37332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2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5295F-F609-9DCB-B61F-335DDC5C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54933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Tahoe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70D2C-EF5B-EC0C-DCEE-431D9C4AF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1956" y="3387383"/>
            <a:ext cx="4668788" cy="2426692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Sentiments &amp; Months One-way ANOVA: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value: 8.112 | p value: 0.000</a:t>
            </a:r>
          </a:p>
          <a:p>
            <a:pPr>
              <a:lnSpc>
                <a:spcPct val="90000"/>
              </a:lnSpc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between sentiment (N&gt;30) and Avg Temp: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fear: 0.916 | joy: 0.911 | neutral: 0.854 </a:t>
            </a:r>
          </a:p>
          <a:p>
            <a:pPr>
              <a:lnSpc>
                <a:spcPct val="90000"/>
              </a:lnSpc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Correlation between sentiment(N&gt;30) and Precipitation: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fear: -0.799 | joy: -0.770|  neutral: -0.725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00EC54-FAFD-E140-2EA7-FC140B046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3184" y="595815"/>
            <a:ext cx="5997101" cy="57269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255FD-D52B-89BC-E35C-47707408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20</a:t>
            </a:fld>
            <a:endParaRPr lang="en-US" sz="100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D9800D22-3C14-9BAC-B866-D3B004F4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1359679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95295F-F609-9DCB-B61F-335DDC5C8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549333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Big Bear AREA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E255FD-D52B-89BC-E35C-47707408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000"/>
              <a:pPr>
                <a:spcAft>
                  <a:spcPts val="600"/>
                </a:spcAft>
              </a:pPr>
              <a:t>21</a:t>
            </a:fld>
            <a:endParaRPr lang="en-US" sz="10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46B6C8-0595-4A71-3633-C404E8E8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14063" y="609099"/>
            <a:ext cx="5962896" cy="5694297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C3DB31-DEEC-1554-CA3C-3CDC34EC400E}"/>
              </a:ext>
            </a:extLst>
          </p:cNvPr>
          <p:cNvSpPr txBox="1">
            <a:spLocks/>
          </p:cNvSpPr>
          <p:nvPr/>
        </p:nvSpPr>
        <p:spPr>
          <a:xfrm>
            <a:off x="501956" y="3387386"/>
            <a:ext cx="4668788" cy="2426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200" b="1" dirty="0"/>
              <a:t>Sentiments &amp; Months One-way ANOVA:</a:t>
            </a:r>
          </a:p>
          <a:p>
            <a:pPr>
              <a:lnSpc>
                <a:spcPct val="90000"/>
              </a:lnSpc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value: 26.736 | p value: 0.000</a:t>
            </a:r>
          </a:p>
          <a:p>
            <a:pPr>
              <a:lnSpc>
                <a:spcPct val="90000"/>
              </a:lnSpc>
            </a:pP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dirty="0"/>
              <a:t>Correlation between sentiment (N&gt;30) and Avg Temp: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fear: 0.690 | joy: 0.543 | neutral: 0.348 | anger: -0.312</a:t>
            </a:r>
          </a:p>
          <a:p>
            <a:pPr>
              <a:lnSpc>
                <a:spcPct val="90000"/>
              </a:lnSpc>
            </a:pPr>
            <a:r>
              <a:rPr lang="en-US" sz="1200" b="1" dirty="0"/>
              <a:t>Correlation between sentiment(N&gt;30) and Precipitation: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joy: -0.576 | anger: 0.558 | fear: -0.419 | neutral: -0.027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2699B40B-F4BD-59C8-102F-D620B1CEC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65771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BBAE-FAE2-4765-FE72-48583C7B1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045996"/>
            <a:ext cx="5111750" cy="1204912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35F98-A3FC-A20E-DD9D-935B0CA482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2832999"/>
            <a:ext cx="5111750" cy="2720778"/>
          </a:xfrm>
        </p:spPr>
        <p:txBody>
          <a:bodyPr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1200" dirty="0"/>
              <a:t>The geographic location of tweets does not immediately represent the specific location of bear sightings.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1200" dirty="0"/>
              <a:t>Tweets cannot filter out non-California bear encounters, as many of them are people's retrospective accounts.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1200" dirty="0"/>
              <a:t>The data points displayed in tweets are more than actual bear encounters, due to multiple people reporting the same bear encounter or discussing news events.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sz="1200" dirty="0"/>
              <a:t>In some contexts, it is impossible to completely distinguish between a real bear and bear plush toys, certain individuals, or bears in game scenarios like #</a:t>
            </a:r>
            <a:r>
              <a:rPr lang="en-US" sz="1200" dirty="0" err="1"/>
              <a:t>TheRevenant</a:t>
            </a:r>
            <a:r>
              <a:rPr lang="zh-CN" altLang="en-US" sz="1200" dirty="0"/>
              <a:t> </a:t>
            </a:r>
            <a:r>
              <a:rPr lang="en-US" altLang="zh-CN" sz="1200" dirty="0"/>
              <a:t>(game)</a:t>
            </a:r>
            <a:r>
              <a:rPr lang="en-US" sz="1200" dirty="0"/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EDFC53-6300-C6B5-05ED-E7A975E5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873B195-93B4-0CA7-A460-1243A9BAF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3959427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EE7D4-F188-6221-EED8-99BB2907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0BE49268-2563-6201-1236-4DDE0AA41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E19068-236C-A1D2-7B57-5C291E510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4" y="2813750"/>
            <a:ext cx="5649929" cy="2807404"/>
          </a:xfrm>
        </p:spPr>
        <p:txBody>
          <a:bodyPr>
            <a:normAutofit/>
          </a:bodyPr>
          <a:lstStyle/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sz="1200" b="1" dirty="0"/>
              <a:t>Time Series Analysis: </a:t>
            </a:r>
            <a:r>
              <a:rPr lang="en-US" sz="1200" dirty="0"/>
              <a:t>Conduct predictive analysis on potential bear encounter frequencies and locations to inform preventive measures, aiding in the reduction of public panic and economic fallout.</a:t>
            </a: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sz="1200" b="1" dirty="0"/>
              <a:t>Exploratory Analysis: </a:t>
            </a:r>
            <a:r>
              <a:rPr lang="en-US" sz="1200" dirty="0"/>
              <a:t>Expand the scope to encompass other potential factors influencing bear encounters, such as incidences related to food attraction when humans are outdoors.</a:t>
            </a: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sz="1200" b="1" dirty="0"/>
              <a:t>Comparative Analysis: </a:t>
            </a:r>
            <a:r>
              <a:rPr lang="en-US" sz="1200" dirty="0"/>
              <a:t>Compare the characteristics of bear encounters with those of other wildlife encounters, derive unique insights and create comprehensive strategies for managing human-wildlife interactions.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388334D-A920-0363-648F-09845125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5" y="1036371"/>
            <a:ext cx="5111750" cy="1204912"/>
          </a:xfrm>
        </p:spPr>
        <p:txBody>
          <a:bodyPr/>
          <a:lstStyle/>
          <a:p>
            <a:r>
              <a:rPr lang="en-US" dirty="0"/>
              <a:t>Further Directions</a:t>
            </a:r>
          </a:p>
        </p:txBody>
      </p:sp>
    </p:spTree>
    <p:extLst>
      <p:ext uri="{BB962C8B-B14F-4D97-AF65-F5344CB8AC3E}">
        <p14:creationId xmlns:p14="http://schemas.microsoft.com/office/powerpoint/2010/main" val="151591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3546" y="3040851"/>
            <a:ext cx="5720254" cy="159941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Dashboard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Database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Tech blog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Report (In progress)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671B80-B896-E0E6-ED30-576B450E210E}"/>
              </a:ext>
            </a:extLst>
          </p:cNvPr>
          <p:cNvSpPr txBox="1">
            <a:spLocks/>
          </p:cNvSpPr>
          <p:nvPr/>
        </p:nvSpPr>
        <p:spPr>
          <a:xfrm>
            <a:off x="5891514" y="892177"/>
            <a:ext cx="5463874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Deliverables</a:t>
            </a:r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5893E40B-73FC-B692-F1A6-3C9DC322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2258" y="2627862"/>
            <a:ext cx="4941771" cy="112220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1708" y="4014952"/>
            <a:ext cx="4941770" cy="196543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Xin Ai</a:t>
            </a:r>
          </a:p>
          <a:p>
            <a:pPr algn="l"/>
            <a:r>
              <a:rPr lang="en-US" u="sng" dirty="0" err="1"/>
              <a:t>linkedin.com</a:t>
            </a:r>
            <a:r>
              <a:rPr lang="en-US" u="sng" dirty="0"/>
              <a:t>/in/xinai-x</a:t>
            </a:r>
          </a:p>
          <a:p>
            <a:pPr algn="l"/>
            <a:r>
              <a:rPr lang="en-US" u="sng" dirty="0"/>
              <a:t>xinnnnn.ai@gmail.com</a:t>
            </a:r>
          </a:p>
          <a:p>
            <a:pPr algn="l"/>
            <a:r>
              <a:rPr lang="en-US" dirty="0"/>
              <a:t>669-260-3982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842" y="892177"/>
            <a:ext cx="8789546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5842" y="2671833"/>
            <a:ext cx="3924300" cy="823912"/>
          </a:xfrm>
        </p:spPr>
        <p:txBody>
          <a:bodyPr/>
          <a:lstStyle/>
          <a:p>
            <a:r>
              <a:rPr lang="en-US" dirty="0"/>
              <a:t>History Pain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9511" y="3834606"/>
            <a:ext cx="3924300" cy="1997867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Insufficient bear-encounter data points to analyze the frequency and geographic distribution over time.</a:t>
            </a:r>
          </a:p>
          <a:p>
            <a:pPr marL="342900" indent="-342900" algn="just">
              <a:buAutoNum type="arabicPeriod"/>
            </a:pPr>
            <a:endParaRPr lang="en-US" sz="800" dirty="0"/>
          </a:p>
          <a:p>
            <a:pPr marL="342900" indent="-342900" algn="just">
              <a:buAutoNum type="arabicPeriod"/>
            </a:pPr>
            <a:r>
              <a:rPr lang="en-US" dirty="0"/>
              <a:t>Limited data hampers the ability to extract insights and update California Black bear’s management plan.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31498" y="2671833"/>
            <a:ext cx="3943627" cy="823912"/>
          </a:xfrm>
        </p:spPr>
        <p:txBody>
          <a:bodyPr/>
          <a:lstStyle/>
          <a:p>
            <a:r>
              <a:rPr lang="en-US" dirty="0"/>
              <a:t>Target of the practicum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05681" y="3834606"/>
            <a:ext cx="4035587" cy="199786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dirty="0"/>
              <a:t>Gather a comprehensive dataset of social media posts relevant to bear-encounters.</a:t>
            </a:r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endParaRPr lang="en-US" sz="800" dirty="0"/>
          </a:p>
          <a:p>
            <a:pPr marL="342900" indent="-342900" algn="just">
              <a:buFont typeface="Arial" panose="020B0604020202020204" pitchFamily="34" charset="0"/>
              <a:buAutoNum type="arabicPeriod"/>
            </a:pPr>
            <a:r>
              <a:rPr lang="en-US" dirty="0"/>
              <a:t>Apply machine learning algorithms and NLP techniques to detect potential patterns and analyze public sentiments associated with bear-encounters.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8F033E3-B604-B06A-4493-F8632AD26754}"/>
              </a:ext>
            </a:extLst>
          </p:cNvPr>
          <p:cNvCxnSpPr/>
          <p:nvPr/>
        </p:nvCxnSpPr>
        <p:spPr>
          <a:xfrm>
            <a:off x="6542691" y="2997651"/>
            <a:ext cx="0" cy="276201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2800" dirty="0"/>
              <a:t>Milestones</a:t>
            </a:r>
          </a:p>
        </p:txBody>
      </p:sp>
      <p:grpSp>
        <p:nvGrpSpPr>
          <p:cNvPr id="4" name="íṧliḍe">
            <a:extLst>
              <a:ext uri="{FF2B5EF4-FFF2-40B4-BE49-F238E27FC236}">
                <a16:creationId xmlns:a16="http://schemas.microsoft.com/office/drawing/2014/main" id="{BDC68272-085E-9CFD-482B-8C33ABC268BB}"/>
              </a:ext>
            </a:extLst>
          </p:cNvPr>
          <p:cNvGrpSpPr/>
          <p:nvPr/>
        </p:nvGrpSpPr>
        <p:grpSpPr>
          <a:xfrm>
            <a:off x="-2" y="4543899"/>
            <a:ext cx="11982530" cy="2724629"/>
            <a:chOff x="0" y="4085740"/>
            <a:chExt cx="12192001" cy="2772260"/>
          </a:xfrm>
        </p:grpSpPr>
        <p:grpSp>
          <p:nvGrpSpPr>
            <p:cNvPr id="57" name="i$ḻíḑê">
              <a:extLst>
                <a:ext uri="{FF2B5EF4-FFF2-40B4-BE49-F238E27FC236}">
                  <a16:creationId xmlns:a16="http://schemas.microsoft.com/office/drawing/2014/main" id="{CFD0A3F8-227D-1893-CF2F-005E6C70B9B4}"/>
                </a:ext>
              </a:extLst>
            </p:cNvPr>
            <p:cNvGrpSpPr/>
            <p:nvPr/>
          </p:nvGrpSpPr>
          <p:grpSpPr>
            <a:xfrm>
              <a:off x="0" y="4085740"/>
              <a:ext cx="12192001" cy="2513135"/>
              <a:chOff x="0" y="4344865"/>
              <a:chExt cx="12192001" cy="2513135"/>
            </a:xfrm>
          </p:grpSpPr>
          <p:sp>
            <p:nvSpPr>
              <p:cNvPr id="59" name="íṥļïḍé">
                <a:extLst>
                  <a:ext uri="{FF2B5EF4-FFF2-40B4-BE49-F238E27FC236}">
                    <a16:creationId xmlns:a16="http://schemas.microsoft.com/office/drawing/2014/main" id="{E9716B6C-39DD-3352-C524-864C11E938EA}"/>
                  </a:ext>
                </a:extLst>
              </p:cNvPr>
              <p:cNvSpPr/>
              <p:nvPr/>
            </p:nvSpPr>
            <p:spPr bwMode="auto">
              <a:xfrm>
                <a:off x="245093" y="4344865"/>
                <a:ext cx="6831211" cy="2513124"/>
              </a:xfrm>
              <a:custGeom>
                <a:avLst/>
                <a:gdLst>
                  <a:gd name="connsiteX0" fmla="*/ 1384345 w 6831211"/>
                  <a:gd name="connsiteY0" fmla="*/ 1604574 h 2513124"/>
                  <a:gd name="connsiteX1" fmla="*/ 1560051 w 6831211"/>
                  <a:gd name="connsiteY1" fmla="*/ 1604574 h 2513124"/>
                  <a:gd name="connsiteX2" fmla="*/ 1560051 w 6831211"/>
                  <a:gd name="connsiteY2" fmla="*/ 1891485 h 2513124"/>
                  <a:gd name="connsiteX3" fmla="*/ 1794325 w 6831211"/>
                  <a:gd name="connsiteY3" fmla="*/ 1891485 h 2513124"/>
                  <a:gd name="connsiteX4" fmla="*/ 1794325 w 6831211"/>
                  <a:gd name="connsiteY4" fmla="*/ 1668332 h 2513124"/>
                  <a:gd name="connsiteX5" fmla="*/ 1927434 w 6831211"/>
                  <a:gd name="connsiteY5" fmla="*/ 1668332 h 2513124"/>
                  <a:gd name="connsiteX6" fmla="*/ 1927434 w 6831211"/>
                  <a:gd name="connsiteY6" fmla="*/ 1891485 h 2513124"/>
                  <a:gd name="connsiteX7" fmla="*/ 1927434 w 6831211"/>
                  <a:gd name="connsiteY7" fmla="*/ 2513124 h 2513124"/>
                  <a:gd name="connsiteX8" fmla="*/ 1794325 w 6831211"/>
                  <a:gd name="connsiteY8" fmla="*/ 2513124 h 2513124"/>
                  <a:gd name="connsiteX9" fmla="*/ 1560051 w 6831211"/>
                  <a:gd name="connsiteY9" fmla="*/ 2513124 h 2513124"/>
                  <a:gd name="connsiteX10" fmla="*/ 1384345 w 6831211"/>
                  <a:gd name="connsiteY10" fmla="*/ 2513124 h 2513124"/>
                  <a:gd name="connsiteX11" fmla="*/ 1384345 w 6831211"/>
                  <a:gd name="connsiteY11" fmla="*/ 1891485 h 2513124"/>
                  <a:gd name="connsiteX12" fmla="*/ 3482161 w 6831211"/>
                  <a:gd name="connsiteY12" fmla="*/ 1567382 h 2513124"/>
                  <a:gd name="connsiteX13" fmla="*/ 3668515 w 6831211"/>
                  <a:gd name="connsiteY13" fmla="*/ 1567382 h 2513124"/>
                  <a:gd name="connsiteX14" fmla="*/ 3668515 w 6831211"/>
                  <a:gd name="connsiteY14" fmla="*/ 2513124 h 2513124"/>
                  <a:gd name="connsiteX15" fmla="*/ 3482161 w 6831211"/>
                  <a:gd name="connsiteY15" fmla="*/ 2513124 h 2513124"/>
                  <a:gd name="connsiteX16" fmla="*/ 878527 w 6831211"/>
                  <a:gd name="connsiteY16" fmla="*/ 1556756 h 2513124"/>
                  <a:gd name="connsiteX17" fmla="*/ 1229938 w 6831211"/>
                  <a:gd name="connsiteY17" fmla="*/ 1556756 h 2513124"/>
                  <a:gd name="connsiteX18" fmla="*/ 1229938 w 6831211"/>
                  <a:gd name="connsiteY18" fmla="*/ 2513124 h 2513124"/>
                  <a:gd name="connsiteX19" fmla="*/ 878527 w 6831211"/>
                  <a:gd name="connsiteY19" fmla="*/ 2513124 h 2513124"/>
                  <a:gd name="connsiteX20" fmla="*/ 2055220 w 6831211"/>
                  <a:gd name="connsiteY20" fmla="*/ 1354856 h 2513124"/>
                  <a:gd name="connsiteX21" fmla="*/ 2278845 w 6831211"/>
                  <a:gd name="connsiteY21" fmla="*/ 1354856 h 2513124"/>
                  <a:gd name="connsiteX22" fmla="*/ 2278845 w 6831211"/>
                  <a:gd name="connsiteY22" fmla="*/ 2513124 h 2513124"/>
                  <a:gd name="connsiteX23" fmla="*/ 2055220 w 6831211"/>
                  <a:gd name="connsiteY23" fmla="*/ 2513124 h 2513124"/>
                  <a:gd name="connsiteX24" fmla="*/ 5223241 w 6831211"/>
                  <a:gd name="connsiteY24" fmla="*/ 1291098 h 2513124"/>
                  <a:gd name="connsiteX25" fmla="*/ 5436217 w 6831211"/>
                  <a:gd name="connsiteY25" fmla="*/ 1291098 h 2513124"/>
                  <a:gd name="connsiteX26" fmla="*/ 5436217 w 6831211"/>
                  <a:gd name="connsiteY26" fmla="*/ 2513124 h 2513124"/>
                  <a:gd name="connsiteX27" fmla="*/ 5223241 w 6831211"/>
                  <a:gd name="connsiteY27" fmla="*/ 2513124 h 2513124"/>
                  <a:gd name="connsiteX28" fmla="*/ 2513119 w 6831211"/>
                  <a:gd name="connsiteY28" fmla="*/ 1243279 h 2513124"/>
                  <a:gd name="connsiteX29" fmla="*/ 2699473 w 6831211"/>
                  <a:gd name="connsiteY29" fmla="*/ 1243279 h 2513124"/>
                  <a:gd name="connsiteX30" fmla="*/ 2699473 w 6831211"/>
                  <a:gd name="connsiteY30" fmla="*/ 1625827 h 2513124"/>
                  <a:gd name="connsiteX31" fmla="*/ 2811286 w 6831211"/>
                  <a:gd name="connsiteY31" fmla="*/ 1625827 h 2513124"/>
                  <a:gd name="connsiteX32" fmla="*/ 2811286 w 6831211"/>
                  <a:gd name="connsiteY32" fmla="*/ 2513124 h 2513124"/>
                  <a:gd name="connsiteX33" fmla="*/ 2699473 w 6831211"/>
                  <a:gd name="connsiteY33" fmla="*/ 2513124 h 2513124"/>
                  <a:gd name="connsiteX34" fmla="*/ 2678176 w 6831211"/>
                  <a:gd name="connsiteY34" fmla="*/ 2513124 h 2513124"/>
                  <a:gd name="connsiteX35" fmla="*/ 2619607 w 6831211"/>
                  <a:gd name="connsiteY35" fmla="*/ 2513124 h 2513124"/>
                  <a:gd name="connsiteX36" fmla="*/ 2513119 w 6831211"/>
                  <a:gd name="connsiteY36" fmla="*/ 2513124 h 2513124"/>
                  <a:gd name="connsiteX37" fmla="*/ 2385333 w 6831211"/>
                  <a:gd name="connsiteY37" fmla="*/ 2513124 h 2513124"/>
                  <a:gd name="connsiteX38" fmla="*/ 2321440 w 6831211"/>
                  <a:gd name="connsiteY38" fmla="*/ 2513124 h 2513124"/>
                  <a:gd name="connsiteX39" fmla="*/ 2321440 w 6831211"/>
                  <a:gd name="connsiteY39" fmla="*/ 1981808 h 2513124"/>
                  <a:gd name="connsiteX40" fmla="*/ 2385333 w 6831211"/>
                  <a:gd name="connsiteY40" fmla="*/ 1981808 h 2513124"/>
                  <a:gd name="connsiteX41" fmla="*/ 2385333 w 6831211"/>
                  <a:gd name="connsiteY41" fmla="*/ 1689585 h 2513124"/>
                  <a:gd name="connsiteX42" fmla="*/ 2513119 w 6831211"/>
                  <a:gd name="connsiteY42" fmla="*/ 1689585 h 2513124"/>
                  <a:gd name="connsiteX43" fmla="*/ 2513119 w 6831211"/>
                  <a:gd name="connsiteY43" fmla="*/ 1625827 h 2513124"/>
                  <a:gd name="connsiteX44" fmla="*/ 489845 w 6831211"/>
                  <a:gd name="connsiteY44" fmla="*/ 1110450 h 2513124"/>
                  <a:gd name="connsiteX45" fmla="*/ 825283 w 6831211"/>
                  <a:gd name="connsiteY45" fmla="*/ 1110450 h 2513124"/>
                  <a:gd name="connsiteX46" fmla="*/ 825283 w 6831211"/>
                  <a:gd name="connsiteY46" fmla="*/ 2513124 h 2513124"/>
                  <a:gd name="connsiteX47" fmla="*/ 489845 w 6831211"/>
                  <a:gd name="connsiteY47" fmla="*/ 2513124 h 2513124"/>
                  <a:gd name="connsiteX48" fmla="*/ 5803601 w 6831211"/>
                  <a:gd name="connsiteY48" fmla="*/ 1009500 h 2513124"/>
                  <a:gd name="connsiteX49" fmla="*/ 6069821 w 6831211"/>
                  <a:gd name="connsiteY49" fmla="*/ 1009500 h 2513124"/>
                  <a:gd name="connsiteX50" fmla="*/ 6069821 w 6831211"/>
                  <a:gd name="connsiteY50" fmla="*/ 2513124 h 2513124"/>
                  <a:gd name="connsiteX51" fmla="*/ 5803601 w 6831211"/>
                  <a:gd name="connsiteY51" fmla="*/ 2513124 h 2513124"/>
                  <a:gd name="connsiteX52" fmla="*/ 0 w 6831211"/>
                  <a:gd name="connsiteY52" fmla="*/ 977621 h 2513124"/>
                  <a:gd name="connsiteX53" fmla="*/ 244923 w 6831211"/>
                  <a:gd name="connsiteY53" fmla="*/ 977621 h 2513124"/>
                  <a:gd name="connsiteX54" fmla="*/ 244923 w 6831211"/>
                  <a:gd name="connsiteY54" fmla="*/ 2513124 h 2513124"/>
                  <a:gd name="connsiteX55" fmla="*/ 0 w 6831211"/>
                  <a:gd name="connsiteY55" fmla="*/ 2513124 h 2513124"/>
                  <a:gd name="connsiteX56" fmla="*/ 4728071 w 6831211"/>
                  <a:gd name="connsiteY56" fmla="*/ 887298 h 2513124"/>
                  <a:gd name="connsiteX57" fmla="*/ 4951696 w 6831211"/>
                  <a:gd name="connsiteY57" fmla="*/ 887298 h 2513124"/>
                  <a:gd name="connsiteX58" fmla="*/ 4951696 w 6831211"/>
                  <a:gd name="connsiteY58" fmla="*/ 2513124 h 2513124"/>
                  <a:gd name="connsiteX59" fmla="*/ 4728071 w 6831211"/>
                  <a:gd name="connsiteY59" fmla="*/ 2513124 h 2513124"/>
                  <a:gd name="connsiteX60" fmla="*/ 4264848 w 6831211"/>
                  <a:gd name="connsiteY60" fmla="*/ 398487 h 2513124"/>
                  <a:gd name="connsiteX61" fmla="*/ 4264848 w 6831211"/>
                  <a:gd name="connsiteY61" fmla="*/ 557882 h 2513124"/>
                  <a:gd name="connsiteX62" fmla="*/ 4296795 w 6831211"/>
                  <a:gd name="connsiteY62" fmla="*/ 557882 h 2513124"/>
                  <a:gd name="connsiteX63" fmla="*/ 4318092 w 6831211"/>
                  <a:gd name="connsiteY63" fmla="*/ 621640 h 2513124"/>
                  <a:gd name="connsiteX64" fmla="*/ 4339390 w 6831211"/>
                  <a:gd name="connsiteY64" fmla="*/ 621640 h 2513124"/>
                  <a:gd name="connsiteX65" fmla="*/ 4339390 w 6831211"/>
                  <a:gd name="connsiteY65" fmla="*/ 2502498 h 2513124"/>
                  <a:gd name="connsiteX66" fmla="*/ 4429905 w 6831211"/>
                  <a:gd name="connsiteY66" fmla="*/ 2502498 h 2513124"/>
                  <a:gd name="connsiteX67" fmla="*/ 4429905 w 6831211"/>
                  <a:gd name="connsiteY67" fmla="*/ 2513124 h 2513124"/>
                  <a:gd name="connsiteX68" fmla="*/ 4137063 w 6831211"/>
                  <a:gd name="connsiteY68" fmla="*/ 2513124 h 2513124"/>
                  <a:gd name="connsiteX69" fmla="*/ 4126414 w 6831211"/>
                  <a:gd name="connsiteY69" fmla="*/ 2513124 h 2513124"/>
                  <a:gd name="connsiteX70" fmla="*/ 4126414 w 6831211"/>
                  <a:gd name="connsiteY70" fmla="*/ 621640 h 2513124"/>
                  <a:gd name="connsiteX71" fmla="*/ 4259524 w 6831211"/>
                  <a:gd name="connsiteY71" fmla="*/ 621640 h 2513124"/>
                  <a:gd name="connsiteX72" fmla="*/ 6751345 w 6831211"/>
                  <a:gd name="connsiteY72" fmla="*/ 0 h 2513124"/>
                  <a:gd name="connsiteX73" fmla="*/ 6761994 w 6831211"/>
                  <a:gd name="connsiteY73" fmla="*/ 557882 h 2513124"/>
                  <a:gd name="connsiteX74" fmla="*/ 6815238 w 6831211"/>
                  <a:gd name="connsiteY74" fmla="*/ 557882 h 2513124"/>
                  <a:gd name="connsiteX75" fmla="*/ 6815238 w 6831211"/>
                  <a:gd name="connsiteY75" fmla="*/ 823540 h 2513124"/>
                  <a:gd name="connsiteX76" fmla="*/ 6831211 w 6831211"/>
                  <a:gd name="connsiteY76" fmla="*/ 823540 h 2513124"/>
                  <a:gd name="connsiteX77" fmla="*/ 6831211 w 6831211"/>
                  <a:gd name="connsiteY77" fmla="*/ 2513124 h 2513124"/>
                  <a:gd name="connsiteX78" fmla="*/ 6815238 w 6831211"/>
                  <a:gd name="connsiteY78" fmla="*/ 2513124 h 2513124"/>
                  <a:gd name="connsiteX79" fmla="*/ 6761994 w 6831211"/>
                  <a:gd name="connsiteY79" fmla="*/ 2513124 h 2513124"/>
                  <a:gd name="connsiteX80" fmla="*/ 6559667 w 6831211"/>
                  <a:gd name="connsiteY80" fmla="*/ 2513124 h 2513124"/>
                  <a:gd name="connsiteX81" fmla="*/ 6538369 w 6831211"/>
                  <a:gd name="connsiteY81" fmla="*/ 2513124 h 2513124"/>
                  <a:gd name="connsiteX82" fmla="*/ 6495774 w 6831211"/>
                  <a:gd name="connsiteY82" fmla="*/ 2513124 h 2513124"/>
                  <a:gd name="connsiteX83" fmla="*/ 6495774 w 6831211"/>
                  <a:gd name="connsiteY83" fmla="*/ 1099824 h 2513124"/>
                  <a:gd name="connsiteX84" fmla="*/ 6538369 w 6831211"/>
                  <a:gd name="connsiteY84" fmla="*/ 1099824 h 2513124"/>
                  <a:gd name="connsiteX85" fmla="*/ 6538369 w 6831211"/>
                  <a:gd name="connsiteY85" fmla="*/ 823540 h 2513124"/>
                  <a:gd name="connsiteX86" fmla="*/ 6559667 w 6831211"/>
                  <a:gd name="connsiteY86" fmla="*/ 823540 h 2513124"/>
                  <a:gd name="connsiteX87" fmla="*/ 6559667 w 6831211"/>
                  <a:gd name="connsiteY87" fmla="*/ 557882 h 2513124"/>
                  <a:gd name="connsiteX88" fmla="*/ 6628884 w 6831211"/>
                  <a:gd name="connsiteY88" fmla="*/ 557882 h 2513124"/>
                  <a:gd name="connsiteX89" fmla="*/ 6639533 w 6831211"/>
                  <a:gd name="connsiteY89" fmla="*/ 122203 h 2513124"/>
                  <a:gd name="connsiteX90" fmla="*/ 6650181 w 6831211"/>
                  <a:gd name="connsiteY90" fmla="*/ 557882 h 2513124"/>
                  <a:gd name="connsiteX91" fmla="*/ 6740696 w 6831211"/>
                  <a:gd name="connsiteY91" fmla="*/ 557882 h 2513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6831211" h="2513124">
                    <a:moveTo>
                      <a:pt x="1384345" y="1604574"/>
                    </a:moveTo>
                    <a:lnTo>
                      <a:pt x="1560051" y="1604574"/>
                    </a:lnTo>
                    <a:lnTo>
                      <a:pt x="1560051" y="1891485"/>
                    </a:lnTo>
                    <a:lnTo>
                      <a:pt x="1794325" y="1891485"/>
                    </a:lnTo>
                    <a:lnTo>
                      <a:pt x="1794325" y="1668332"/>
                    </a:lnTo>
                    <a:lnTo>
                      <a:pt x="1927434" y="1668332"/>
                    </a:lnTo>
                    <a:lnTo>
                      <a:pt x="1927434" y="1891485"/>
                    </a:lnTo>
                    <a:lnTo>
                      <a:pt x="1927434" y="2513124"/>
                    </a:lnTo>
                    <a:lnTo>
                      <a:pt x="1794325" y="2513124"/>
                    </a:lnTo>
                    <a:lnTo>
                      <a:pt x="1560051" y="2513124"/>
                    </a:lnTo>
                    <a:lnTo>
                      <a:pt x="1384345" y="2513124"/>
                    </a:lnTo>
                    <a:lnTo>
                      <a:pt x="1384345" y="1891485"/>
                    </a:lnTo>
                    <a:close/>
                    <a:moveTo>
                      <a:pt x="3482161" y="1567382"/>
                    </a:moveTo>
                    <a:lnTo>
                      <a:pt x="3668515" y="1567382"/>
                    </a:lnTo>
                    <a:lnTo>
                      <a:pt x="3668515" y="2513124"/>
                    </a:lnTo>
                    <a:lnTo>
                      <a:pt x="3482161" y="2513124"/>
                    </a:lnTo>
                    <a:close/>
                    <a:moveTo>
                      <a:pt x="878527" y="1556756"/>
                    </a:moveTo>
                    <a:lnTo>
                      <a:pt x="1229938" y="1556756"/>
                    </a:lnTo>
                    <a:lnTo>
                      <a:pt x="1229938" y="2513124"/>
                    </a:lnTo>
                    <a:lnTo>
                      <a:pt x="878527" y="2513124"/>
                    </a:lnTo>
                    <a:close/>
                    <a:moveTo>
                      <a:pt x="2055220" y="1354856"/>
                    </a:moveTo>
                    <a:lnTo>
                      <a:pt x="2278845" y="1354856"/>
                    </a:lnTo>
                    <a:lnTo>
                      <a:pt x="2278845" y="2513124"/>
                    </a:lnTo>
                    <a:lnTo>
                      <a:pt x="2055220" y="2513124"/>
                    </a:lnTo>
                    <a:close/>
                    <a:moveTo>
                      <a:pt x="5223241" y="1291098"/>
                    </a:moveTo>
                    <a:lnTo>
                      <a:pt x="5436217" y="1291098"/>
                    </a:lnTo>
                    <a:lnTo>
                      <a:pt x="5436217" y="2513124"/>
                    </a:lnTo>
                    <a:lnTo>
                      <a:pt x="5223241" y="2513124"/>
                    </a:lnTo>
                    <a:close/>
                    <a:moveTo>
                      <a:pt x="2513119" y="1243279"/>
                    </a:moveTo>
                    <a:lnTo>
                      <a:pt x="2699473" y="1243279"/>
                    </a:lnTo>
                    <a:lnTo>
                      <a:pt x="2699473" y="1625827"/>
                    </a:lnTo>
                    <a:lnTo>
                      <a:pt x="2811286" y="1625827"/>
                    </a:lnTo>
                    <a:lnTo>
                      <a:pt x="2811286" y="2513124"/>
                    </a:lnTo>
                    <a:lnTo>
                      <a:pt x="2699473" y="2513124"/>
                    </a:lnTo>
                    <a:lnTo>
                      <a:pt x="2678176" y="2513124"/>
                    </a:lnTo>
                    <a:lnTo>
                      <a:pt x="2619607" y="2513124"/>
                    </a:lnTo>
                    <a:lnTo>
                      <a:pt x="2513119" y="2513124"/>
                    </a:lnTo>
                    <a:lnTo>
                      <a:pt x="2385333" y="2513124"/>
                    </a:lnTo>
                    <a:lnTo>
                      <a:pt x="2321440" y="2513124"/>
                    </a:lnTo>
                    <a:lnTo>
                      <a:pt x="2321440" y="1981808"/>
                    </a:lnTo>
                    <a:lnTo>
                      <a:pt x="2385333" y="1981808"/>
                    </a:lnTo>
                    <a:lnTo>
                      <a:pt x="2385333" y="1689585"/>
                    </a:lnTo>
                    <a:lnTo>
                      <a:pt x="2513119" y="1689585"/>
                    </a:lnTo>
                    <a:lnTo>
                      <a:pt x="2513119" y="1625827"/>
                    </a:lnTo>
                    <a:close/>
                    <a:moveTo>
                      <a:pt x="489845" y="1110450"/>
                    </a:moveTo>
                    <a:lnTo>
                      <a:pt x="825283" y="1110450"/>
                    </a:lnTo>
                    <a:lnTo>
                      <a:pt x="825283" y="2513124"/>
                    </a:lnTo>
                    <a:lnTo>
                      <a:pt x="489845" y="2513124"/>
                    </a:lnTo>
                    <a:close/>
                    <a:moveTo>
                      <a:pt x="5803601" y="1009500"/>
                    </a:moveTo>
                    <a:lnTo>
                      <a:pt x="6069821" y="1009500"/>
                    </a:lnTo>
                    <a:lnTo>
                      <a:pt x="6069821" y="2513124"/>
                    </a:lnTo>
                    <a:lnTo>
                      <a:pt x="5803601" y="2513124"/>
                    </a:lnTo>
                    <a:close/>
                    <a:moveTo>
                      <a:pt x="0" y="977621"/>
                    </a:moveTo>
                    <a:lnTo>
                      <a:pt x="244923" y="977621"/>
                    </a:lnTo>
                    <a:lnTo>
                      <a:pt x="244923" y="2513124"/>
                    </a:lnTo>
                    <a:lnTo>
                      <a:pt x="0" y="2513124"/>
                    </a:lnTo>
                    <a:close/>
                    <a:moveTo>
                      <a:pt x="4728071" y="887298"/>
                    </a:moveTo>
                    <a:lnTo>
                      <a:pt x="4951696" y="887298"/>
                    </a:lnTo>
                    <a:lnTo>
                      <a:pt x="4951696" y="2513124"/>
                    </a:lnTo>
                    <a:lnTo>
                      <a:pt x="4728071" y="2513124"/>
                    </a:lnTo>
                    <a:close/>
                    <a:moveTo>
                      <a:pt x="4264848" y="398487"/>
                    </a:moveTo>
                    <a:lnTo>
                      <a:pt x="4264848" y="557882"/>
                    </a:lnTo>
                    <a:lnTo>
                      <a:pt x="4296795" y="557882"/>
                    </a:lnTo>
                    <a:lnTo>
                      <a:pt x="4318092" y="621640"/>
                    </a:lnTo>
                    <a:lnTo>
                      <a:pt x="4339390" y="621640"/>
                    </a:lnTo>
                    <a:lnTo>
                      <a:pt x="4339390" y="2502498"/>
                    </a:lnTo>
                    <a:lnTo>
                      <a:pt x="4429905" y="2502498"/>
                    </a:lnTo>
                    <a:lnTo>
                      <a:pt x="4429905" y="2513124"/>
                    </a:lnTo>
                    <a:lnTo>
                      <a:pt x="4137063" y="2513124"/>
                    </a:lnTo>
                    <a:lnTo>
                      <a:pt x="4126414" y="2513124"/>
                    </a:lnTo>
                    <a:lnTo>
                      <a:pt x="4126414" y="621640"/>
                    </a:lnTo>
                    <a:lnTo>
                      <a:pt x="4259524" y="621640"/>
                    </a:lnTo>
                    <a:close/>
                    <a:moveTo>
                      <a:pt x="6751345" y="0"/>
                    </a:moveTo>
                    <a:lnTo>
                      <a:pt x="6761994" y="557882"/>
                    </a:lnTo>
                    <a:lnTo>
                      <a:pt x="6815238" y="557882"/>
                    </a:lnTo>
                    <a:lnTo>
                      <a:pt x="6815238" y="823540"/>
                    </a:lnTo>
                    <a:lnTo>
                      <a:pt x="6831211" y="823540"/>
                    </a:lnTo>
                    <a:lnTo>
                      <a:pt x="6831211" y="2513124"/>
                    </a:lnTo>
                    <a:lnTo>
                      <a:pt x="6815238" y="2513124"/>
                    </a:lnTo>
                    <a:lnTo>
                      <a:pt x="6761994" y="2513124"/>
                    </a:lnTo>
                    <a:lnTo>
                      <a:pt x="6559667" y="2513124"/>
                    </a:lnTo>
                    <a:lnTo>
                      <a:pt x="6538369" y="2513124"/>
                    </a:lnTo>
                    <a:lnTo>
                      <a:pt x="6495774" y="2513124"/>
                    </a:lnTo>
                    <a:lnTo>
                      <a:pt x="6495774" y="1099824"/>
                    </a:lnTo>
                    <a:lnTo>
                      <a:pt x="6538369" y="1099824"/>
                    </a:lnTo>
                    <a:lnTo>
                      <a:pt x="6538369" y="823540"/>
                    </a:lnTo>
                    <a:lnTo>
                      <a:pt x="6559667" y="823540"/>
                    </a:lnTo>
                    <a:lnTo>
                      <a:pt x="6559667" y="557882"/>
                    </a:lnTo>
                    <a:lnTo>
                      <a:pt x="6628884" y="557882"/>
                    </a:lnTo>
                    <a:lnTo>
                      <a:pt x="6639533" y="122203"/>
                    </a:lnTo>
                    <a:lnTo>
                      <a:pt x="6650181" y="557882"/>
                    </a:lnTo>
                    <a:lnTo>
                      <a:pt x="6740696" y="55788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 dirty="0"/>
              </a:p>
            </p:txBody>
          </p:sp>
          <p:sp>
            <p:nvSpPr>
              <p:cNvPr id="60" name="ísḻïḓè">
                <a:extLst>
                  <a:ext uri="{FF2B5EF4-FFF2-40B4-BE49-F238E27FC236}">
                    <a16:creationId xmlns:a16="http://schemas.microsoft.com/office/drawing/2014/main" id="{6295B55B-DD29-43D0-A335-D6DA9A949820}"/>
                  </a:ext>
                </a:extLst>
              </p:cNvPr>
              <p:cNvSpPr/>
              <p:nvPr/>
            </p:nvSpPr>
            <p:spPr bwMode="auto">
              <a:xfrm>
                <a:off x="1" y="5504126"/>
                <a:ext cx="8844007" cy="1353874"/>
              </a:xfrm>
              <a:custGeom>
                <a:avLst/>
                <a:gdLst>
                  <a:gd name="connsiteX0" fmla="*/ 8529712 w 8844007"/>
                  <a:gd name="connsiteY0" fmla="*/ 1143185 h 1353874"/>
                  <a:gd name="connsiteX1" fmla="*/ 8684196 w 8844007"/>
                  <a:gd name="connsiteY1" fmla="*/ 1143185 h 1353874"/>
                  <a:gd name="connsiteX2" fmla="*/ 8684196 w 8844007"/>
                  <a:gd name="connsiteY2" fmla="*/ 1264136 h 1353874"/>
                  <a:gd name="connsiteX3" fmla="*/ 8710831 w 8844007"/>
                  <a:gd name="connsiteY3" fmla="*/ 1264136 h 1353874"/>
                  <a:gd name="connsiteX4" fmla="*/ 8710831 w 8844007"/>
                  <a:gd name="connsiteY4" fmla="*/ 1225120 h 1353874"/>
                  <a:gd name="connsiteX5" fmla="*/ 8710831 w 8844007"/>
                  <a:gd name="connsiteY5" fmla="*/ 1193906 h 1353874"/>
                  <a:gd name="connsiteX6" fmla="*/ 8774756 w 8844007"/>
                  <a:gd name="connsiteY6" fmla="*/ 1193906 h 1353874"/>
                  <a:gd name="connsiteX7" fmla="*/ 8774756 w 8844007"/>
                  <a:gd name="connsiteY7" fmla="*/ 1225120 h 1353874"/>
                  <a:gd name="connsiteX8" fmla="*/ 8844007 w 8844007"/>
                  <a:gd name="connsiteY8" fmla="*/ 1225120 h 1353874"/>
                  <a:gd name="connsiteX9" fmla="*/ 8844007 w 8844007"/>
                  <a:gd name="connsiteY9" fmla="*/ 1353874 h 1353874"/>
                  <a:gd name="connsiteX10" fmla="*/ 8796064 w 8844007"/>
                  <a:gd name="connsiteY10" fmla="*/ 1353874 h 1353874"/>
                  <a:gd name="connsiteX11" fmla="*/ 8774756 w 8844007"/>
                  <a:gd name="connsiteY11" fmla="*/ 1353874 h 1353874"/>
                  <a:gd name="connsiteX12" fmla="*/ 8710831 w 8844007"/>
                  <a:gd name="connsiteY12" fmla="*/ 1353874 h 1353874"/>
                  <a:gd name="connsiteX13" fmla="*/ 8684196 w 8844007"/>
                  <a:gd name="connsiteY13" fmla="*/ 1353874 h 1353874"/>
                  <a:gd name="connsiteX14" fmla="*/ 8529712 w 8844007"/>
                  <a:gd name="connsiteY14" fmla="*/ 1353874 h 1353874"/>
                  <a:gd name="connsiteX15" fmla="*/ 8529712 w 8844007"/>
                  <a:gd name="connsiteY15" fmla="*/ 1264136 h 1353874"/>
                  <a:gd name="connsiteX16" fmla="*/ 1721770 w 8844007"/>
                  <a:gd name="connsiteY16" fmla="*/ 1092463 h 1353874"/>
                  <a:gd name="connsiteX17" fmla="*/ 1854945 w 8844007"/>
                  <a:gd name="connsiteY17" fmla="*/ 1092463 h 1353874"/>
                  <a:gd name="connsiteX18" fmla="*/ 1854945 w 8844007"/>
                  <a:gd name="connsiteY18" fmla="*/ 1353874 h 1353874"/>
                  <a:gd name="connsiteX19" fmla="*/ 1721770 w 8844007"/>
                  <a:gd name="connsiteY19" fmla="*/ 1353874 h 1353874"/>
                  <a:gd name="connsiteX20" fmla="*/ 8002336 w 8844007"/>
                  <a:gd name="connsiteY20" fmla="*/ 1084660 h 1353874"/>
                  <a:gd name="connsiteX21" fmla="*/ 8114204 w 8844007"/>
                  <a:gd name="connsiteY21" fmla="*/ 1084660 h 1353874"/>
                  <a:gd name="connsiteX22" fmla="*/ 8114204 w 8844007"/>
                  <a:gd name="connsiteY22" fmla="*/ 1201710 h 1353874"/>
                  <a:gd name="connsiteX23" fmla="*/ 8204764 w 8844007"/>
                  <a:gd name="connsiteY23" fmla="*/ 1201710 h 1353874"/>
                  <a:gd name="connsiteX24" fmla="*/ 8204764 w 8844007"/>
                  <a:gd name="connsiteY24" fmla="*/ 1307054 h 1353874"/>
                  <a:gd name="connsiteX25" fmla="*/ 7826544 w 8844007"/>
                  <a:gd name="connsiteY25" fmla="*/ 1307054 h 1353874"/>
                  <a:gd name="connsiteX26" fmla="*/ 7826544 w 8844007"/>
                  <a:gd name="connsiteY26" fmla="*/ 1201710 h 1353874"/>
                  <a:gd name="connsiteX27" fmla="*/ 7869161 w 8844007"/>
                  <a:gd name="connsiteY27" fmla="*/ 1201710 h 1353874"/>
                  <a:gd name="connsiteX28" fmla="*/ 7869161 w 8844007"/>
                  <a:gd name="connsiteY28" fmla="*/ 1111972 h 1353874"/>
                  <a:gd name="connsiteX29" fmla="*/ 7981028 w 8844007"/>
                  <a:gd name="connsiteY29" fmla="*/ 1111972 h 1353874"/>
                  <a:gd name="connsiteX30" fmla="*/ 7981028 w 8844007"/>
                  <a:gd name="connsiteY30" fmla="*/ 1201710 h 1353874"/>
                  <a:gd name="connsiteX31" fmla="*/ 8002336 w 8844007"/>
                  <a:gd name="connsiteY31" fmla="*/ 1201710 h 1353874"/>
                  <a:gd name="connsiteX32" fmla="*/ 2488862 w 8844007"/>
                  <a:gd name="connsiteY32" fmla="*/ 1002725 h 1353874"/>
                  <a:gd name="connsiteX33" fmla="*/ 2691289 w 8844007"/>
                  <a:gd name="connsiteY33" fmla="*/ 1002725 h 1353874"/>
                  <a:gd name="connsiteX34" fmla="*/ 2691289 w 8844007"/>
                  <a:gd name="connsiteY34" fmla="*/ 1353874 h 1353874"/>
                  <a:gd name="connsiteX35" fmla="*/ 2488862 w 8844007"/>
                  <a:gd name="connsiteY35" fmla="*/ 1353874 h 1353874"/>
                  <a:gd name="connsiteX36" fmla="*/ 6164512 w 8844007"/>
                  <a:gd name="connsiteY36" fmla="*/ 987119 h 1353874"/>
                  <a:gd name="connsiteX37" fmla="*/ 6361612 w 8844007"/>
                  <a:gd name="connsiteY37" fmla="*/ 987119 h 1353874"/>
                  <a:gd name="connsiteX38" fmla="*/ 6361612 w 8844007"/>
                  <a:gd name="connsiteY38" fmla="*/ 1111972 h 1353874"/>
                  <a:gd name="connsiteX39" fmla="*/ 6361612 w 8844007"/>
                  <a:gd name="connsiteY39" fmla="*/ 1225120 h 1353874"/>
                  <a:gd name="connsiteX40" fmla="*/ 6361612 w 8844007"/>
                  <a:gd name="connsiteY40" fmla="*/ 1353874 h 1353874"/>
                  <a:gd name="connsiteX41" fmla="*/ 6026009 w 8844007"/>
                  <a:gd name="connsiteY41" fmla="*/ 1353874 h 1353874"/>
                  <a:gd name="connsiteX42" fmla="*/ 6026009 w 8844007"/>
                  <a:gd name="connsiteY42" fmla="*/ 1111972 h 1353874"/>
                  <a:gd name="connsiteX43" fmla="*/ 6164512 w 8844007"/>
                  <a:gd name="connsiteY43" fmla="*/ 1111972 h 1353874"/>
                  <a:gd name="connsiteX44" fmla="*/ 3026892 w 8844007"/>
                  <a:gd name="connsiteY44" fmla="*/ 920791 h 1353874"/>
                  <a:gd name="connsiteX45" fmla="*/ 3202683 w 8844007"/>
                  <a:gd name="connsiteY45" fmla="*/ 920791 h 1353874"/>
                  <a:gd name="connsiteX46" fmla="*/ 3202683 w 8844007"/>
                  <a:gd name="connsiteY46" fmla="*/ 1353874 h 1353874"/>
                  <a:gd name="connsiteX47" fmla="*/ 3026892 w 8844007"/>
                  <a:gd name="connsiteY47" fmla="*/ 1353874 h 1353874"/>
                  <a:gd name="connsiteX48" fmla="*/ 1439437 w 8844007"/>
                  <a:gd name="connsiteY48" fmla="*/ 920791 h 1353874"/>
                  <a:gd name="connsiteX49" fmla="*/ 1572613 w 8844007"/>
                  <a:gd name="connsiteY49" fmla="*/ 920791 h 1353874"/>
                  <a:gd name="connsiteX50" fmla="*/ 1572613 w 8844007"/>
                  <a:gd name="connsiteY50" fmla="*/ 1353874 h 1353874"/>
                  <a:gd name="connsiteX51" fmla="*/ 1439437 w 8844007"/>
                  <a:gd name="connsiteY51" fmla="*/ 1353874 h 1353874"/>
                  <a:gd name="connsiteX52" fmla="*/ 1002621 w 8844007"/>
                  <a:gd name="connsiteY52" fmla="*/ 799839 h 1353874"/>
                  <a:gd name="connsiteX53" fmla="*/ 1130469 w 8844007"/>
                  <a:gd name="connsiteY53" fmla="*/ 799839 h 1353874"/>
                  <a:gd name="connsiteX54" fmla="*/ 1130469 w 8844007"/>
                  <a:gd name="connsiteY54" fmla="*/ 858364 h 1353874"/>
                  <a:gd name="connsiteX55" fmla="*/ 1226356 w 8844007"/>
                  <a:gd name="connsiteY55" fmla="*/ 858364 h 1353874"/>
                  <a:gd name="connsiteX56" fmla="*/ 1226356 w 8844007"/>
                  <a:gd name="connsiteY56" fmla="*/ 1353874 h 1353874"/>
                  <a:gd name="connsiteX57" fmla="*/ 1130469 w 8844007"/>
                  <a:gd name="connsiteY57" fmla="*/ 1353874 h 1353874"/>
                  <a:gd name="connsiteX58" fmla="*/ 1002621 w 8844007"/>
                  <a:gd name="connsiteY58" fmla="*/ 1353874 h 1353874"/>
                  <a:gd name="connsiteX59" fmla="*/ 1002621 w 8844007"/>
                  <a:gd name="connsiteY59" fmla="*/ 858364 h 1353874"/>
                  <a:gd name="connsiteX60" fmla="*/ 6441517 w 8844007"/>
                  <a:gd name="connsiteY60" fmla="*/ 596953 h 1353874"/>
                  <a:gd name="connsiteX61" fmla="*/ 6462825 w 8844007"/>
                  <a:gd name="connsiteY61" fmla="*/ 604757 h 1353874"/>
                  <a:gd name="connsiteX62" fmla="*/ 6473479 w 8844007"/>
                  <a:gd name="connsiteY62" fmla="*/ 604757 h 1353874"/>
                  <a:gd name="connsiteX63" fmla="*/ 6473479 w 8844007"/>
                  <a:gd name="connsiteY63" fmla="*/ 635970 h 1353874"/>
                  <a:gd name="connsiteX64" fmla="*/ 6521422 w 8844007"/>
                  <a:gd name="connsiteY64" fmla="*/ 635970 h 1353874"/>
                  <a:gd name="connsiteX65" fmla="*/ 6521422 w 8844007"/>
                  <a:gd name="connsiteY65" fmla="*/ 604757 h 1353874"/>
                  <a:gd name="connsiteX66" fmla="*/ 6532076 w 8844007"/>
                  <a:gd name="connsiteY66" fmla="*/ 604757 h 1353874"/>
                  <a:gd name="connsiteX67" fmla="*/ 6553385 w 8844007"/>
                  <a:gd name="connsiteY67" fmla="*/ 596953 h 1353874"/>
                  <a:gd name="connsiteX68" fmla="*/ 6574693 w 8844007"/>
                  <a:gd name="connsiteY68" fmla="*/ 604757 h 1353874"/>
                  <a:gd name="connsiteX69" fmla="*/ 6585347 w 8844007"/>
                  <a:gd name="connsiteY69" fmla="*/ 604757 h 1353874"/>
                  <a:gd name="connsiteX70" fmla="*/ 6585347 w 8844007"/>
                  <a:gd name="connsiteY70" fmla="*/ 635970 h 1353874"/>
                  <a:gd name="connsiteX71" fmla="*/ 6633290 w 8844007"/>
                  <a:gd name="connsiteY71" fmla="*/ 635970 h 1353874"/>
                  <a:gd name="connsiteX72" fmla="*/ 6633290 w 8844007"/>
                  <a:gd name="connsiteY72" fmla="*/ 604757 h 1353874"/>
                  <a:gd name="connsiteX73" fmla="*/ 6643944 w 8844007"/>
                  <a:gd name="connsiteY73" fmla="*/ 604757 h 1353874"/>
                  <a:gd name="connsiteX74" fmla="*/ 6665252 w 8844007"/>
                  <a:gd name="connsiteY74" fmla="*/ 596953 h 1353874"/>
                  <a:gd name="connsiteX75" fmla="*/ 6686560 w 8844007"/>
                  <a:gd name="connsiteY75" fmla="*/ 604757 h 1353874"/>
                  <a:gd name="connsiteX76" fmla="*/ 6697214 w 8844007"/>
                  <a:gd name="connsiteY76" fmla="*/ 604757 h 1353874"/>
                  <a:gd name="connsiteX77" fmla="*/ 6697214 w 8844007"/>
                  <a:gd name="connsiteY77" fmla="*/ 635970 h 1353874"/>
                  <a:gd name="connsiteX78" fmla="*/ 6718522 w 8844007"/>
                  <a:gd name="connsiteY78" fmla="*/ 635970 h 1353874"/>
                  <a:gd name="connsiteX79" fmla="*/ 6718522 w 8844007"/>
                  <a:gd name="connsiteY79" fmla="*/ 1353874 h 1353874"/>
                  <a:gd name="connsiteX80" fmla="*/ 6377593 w 8844007"/>
                  <a:gd name="connsiteY80" fmla="*/ 1353874 h 1353874"/>
                  <a:gd name="connsiteX81" fmla="*/ 6377593 w 8844007"/>
                  <a:gd name="connsiteY81" fmla="*/ 635970 h 1353874"/>
                  <a:gd name="connsiteX82" fmla="*/ 6409555 w 8844007"/>
                  <a:gd name="connsiteY82" fmla="*/ 635970 h 1353874"/>
                  <a:gd name="connsiteX83" fmla="*/ 6409555 w 8844007"/>
                  <a:gd name="connsiteY83" fmla="*/ 604757 h 1353874"/>
                  <a:gd name="connsiteX84" fmla="*/ 6420209 w 8844007"/>
                  <a:gd name="connsiteY84" fmla="*/ 604757 h 1353874"/>
                  <a:gd name="connsiteX85" fmla="*/ 5647790 w 8844007"/>
                  <a:gd name="connsiteY85" fmla="*/ 569642 h 1353874"/>
                  <a:gd name="connsiteX86" fmla="*/ 5892833 w 8844007"/>
                  <a:gd name="connsiteY86" fmla="*/ 569642 h 1353874"/>
                  <a:gd name="connsiteX87" fmla="*/ 5892833 w 8844007"/>
                  <a:gd name="connsiteY87" fmla="*/ 1127578 h 1353874"/>
                  <a:gd name="connsiteX88" fmla="*/ 5908814 w 8844007"/>
                  <a:gd name="connsiteY88" fmla="*/ 1127578 h 1353874"/>
                  <a:gd name="connsiteX89" fmla="*/ 5908814 w 8844007"/>
                  <a:gd name="connsiteY89" fmla="*/ 1353874 h 1353874"/>
                  <a:gd name="connsiteX90" fmla="*/ 5573211 w 8844007"/>
                  <a:gd name="connsiteY90" fmla="*/ 1353874 h 1353874"/>
                  <a:gd name="connsiteX91" fmla="*/ 5573211 w 8844007"/>
                  <a:gd name="connsiteY91" fmla="*/ 1127578 h 1353874"/>
                  <a:gd name="connsiteX92" fmla="*/ 5647790 w 8844007"/>
                  <a:gd name="connsiteY92" fmla="*/ 1127578 h 1353874"/>
                  <a:gd name="connsiteX93" fmla="*/ 603093 w 8844007"/>
                  <a:gd name="connsiteY93" fmla="*/ 538428 h 1353874"/>
                  <a:gd name="connsiteX94" fmla="*/ 938696 w 8844007"/>
                  <a:gd name="connsiteY94" fmla="*/ 538428 h 1353874"/>
                  <a:gd name="connsiteX95" fmla="*/ 938696 w 8844007"/>
                  <a:gd name="connsiteY95" fmla="*/ 1353874 h 1353874"/>
                  <a:gd name="connsiteX96" fmla="*/ 603093 w 8844007"/>
                  <a:gd name="connsiteY96" fmla="*/ 1353874 h 1353874"/>
                  <a:gd name="connsiteX97" fmla="*/ 7102069 w 8844007"/>
                  <a:gd name="connsiteY97" fmla="*/ 503314 h 1353874"/>
                  <a:gd name="connsiteX98" fmla="*/ 7347112 w 8844007"/>
                  <a:gd name="connsiteY98" fmla="*/ 503314 h 1353874"/>
                  <a:gd name="connsiteX99" fmla="*/ 7347112 w 8844007"/>
                  <a:gd name="connsiteY99" fmla="*/ 702298 h 1353874"/>
                  <a:gd name="connsiteX100" fmla="*/ 7379074 w 8844007"/>
                  <a:gd name="connsiteY100" fmla="*/ 702298 h 1353874"/>
                  <a:gd name="connsiteX101" fmla="*/ 7379074 w 8844007"/>
                  <a:gd name="connsiteY101" fmla="*/ 1353874 h 1353874"/>
                  <a:gd name="connsiteX102" fmla="*/ 6990201 w 8844007"/>
                  <a:gd name="connsiteY102" fmla="*/ 1353874 h 1353874"/>
                  <a:gd name="connsiteX103" fmla="*/ 6990201 w 8844007"/>
                  <a:gd name="connsiteY103" fmla="*/ 702298 h 1353874"/>
                  <a:gd name="connsiteX104" fmla="*/ 7102069 w 8844007"/>
                  <a:gd name="connsiteY104" fmla="*/ 702298 h 1353874"/>
                  <a:gd name="connsiteX105" fmla="*/ 187585 w 8844007"/>
                  <a:gd name="connsiteY105" fmla="*/ 503314 h 1353874"/>
                  <a:gd name="connsiteX106" fmla="*/ 224874 w 8844007"/>
                  <a:gd name="connsiteY106" fmla="*/ 503314 h 1353874"/>
                  <a:gd name="connsiteX107" fmla="*/ 224874 w 8844007"/>
                  <a:gd name="connsiteY107" fmla="*/ 522822 h 1353874"/>
                  <a:gd name="connsiteX108" fmla="*/ 224874 w 8844007"/>
                  <a:gd name="connsiteY108" fmla="*/ 585248 h 1353874"/>
                  <a:gd name="connsiteX109" fmla="*/ 358050 w 8844007"/>
                  <a:gd name="connsiteY109" fmla="*/ 585248 h 1353874"/>
                  <a:gd name="connsiteX110" fmla="*/ 358050 w 8844007"/>
                  <a:gd name="connsiteY110" fmla="*/ 651576 h 1353874"/>
                  <a:gd name="connsiteX111" fmla="*/ 379358 w 8844007"/>
                  <a:gd name="connsiteY111" fmla="*/ 651576 h 1353874"/>
                  <a:gd name="connsiteX112" fmla="*/ 379358 w 8844007"/>
                  <a:gd name="connsiteY112" fmla="*/ 1353874 h 1353874"/>
                  <a:gd name="connsiteX113" fmla="*/ 358050 w 8844007"/>
                  <a:gd name="connsiteY113" fmla="*/ 1353874 h 1353874"/>
                  <a:gd name="connsiteX114" fmla="*/ 0 w 8844007"/>
                  <a:gd name="connsiteY114" fmla="*/ 1353874 h 1353874"/>
                  <a:gd name="connsiteX115" fmla="*/ 0 w 8844007"/>
                  <a:gd name="connsiteY115" fmla="*/ 585248 h 1353874"/>
                  <a:gd name="connsiteX116" fmla="*/ 91698 w 8844007"/>
                  <a:gd name="connsiteY116" fmla="*/ 585248 h 1353874"/>
                  <a:gd name="connsiteX117" fmla="*/ 91698 w 8844007"/>
                  <a:gd name="connsiteY117" fmla="*/ 522822 h 1353874"/>
                  <a:gd name="connsiteX118" fmla="*/ 187585 w 8844007"/>
                  <a:gd name="connsiteY118" fmla="*/ 522822 h 1353874"/>
                  <a:gd name="connsiteX119" fmla="*/ 1886907 w 8844007"/>
                  <a:gd name="connsiteY119" fmla="*/ 358952 h 1353874"/>
                  <a:gd name="connsiteX120" fmla="*/ 2089335 w 8844007"/>
                  <a:gd name="connsiteY120" fmla="*/ 358952 h 1353874"/>
                  <a:gd name="connsiteX121" fmla="*/ 2089335 w 8844007"/>
                  <a:gd name="connsiteY121" fmla="*/ 1353874 h 1353874"/>
                  <a:gd name="connsiteX122" fmla="*/ 1886907 w 8844007"/>
                  <a:gd name="connsiteY122" fmla="*/ 1353874 h 1353874"/>
                  <a:gd name="connsiteX123" fmla="*/ 4017719 w 8844007"/>
                  <a:gd name="connsiteY123" fmla="*/ 23410 h 1353874"/>
                  <a:gd name="connsiteX124" fmla="*/ 4411919 w 8844007"/>
                  <a:gd name="connsiteY124" fmla="*/ 23410 h 1353874"/>
                  <a:gd name="connsiteX125" fmla="*/ 4411919 w 8844007"/>
                  <a:gd name="connsiteY125" fmla="*/ 1076857 h 1353874"/>
                  <a:gd name="connsiteX126" fmla="*/ 4507806 w 8844007"/>
                  <a:gd name="connsiteY126" fmla="*/ 1076857 h 1353874"/>
                  <a:gd name="connsiteX127" fmla="*/ 4507806 w 8844007"/>
                  <a:gd name="connsiteY127" fmla="*/ 1353874 h 1353874"/>
                  <a:gd name="connsiteX128" fmla="*/ 4411919 w 8844007"/>
                  <a:gd name="connsiteY128" fmla="*/ 1353874 h 1353874"/>
                  <a:gd name="connsiteX129" fmla="*/ 4108278 w 8844007"/>
                  <a:gd name="connsiteY129" fmla="*/ 1353874 h 1353874"/>
                  <a:gd name="connsiteX130" fmla="*/ 4017719 w 8844007"/>
                  <a:gd name="connsiteY130" fmla="*/ 1353874 h 1353874"/>
                  <a:gd name="connsiteX131" fmla="*/ 3415765 w 8844007"/>
                  <a:gd name="connsiteY131" fmla="*/ 0 h 1353874"/>
                  <a:gd name="connsiteX132" fmla="*/ 3809965 w 8844007"/>
                  <a:gd name="connsiteY132" fmla="*/ 0 h 1353874"/>
                  <a:gd name="connsiteX133" fmla="*/ 3809965 w 8844007"/>
                  <a:gd name="connsiteY133" fmla="*/ 1353874 h 1353874"/>
                  <a:gd name="connsiteX134" fmla="*/ 3415765 w 8844007"/>
                  <a:gd name="connsiteY134" fmla="*/ 1353874 h 1353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8844007" h="1353874">
                    <a:moveTo>
                      <a:pt x="8529712" y="1143185"/>
                    </a:moveTo>
                    <a:lnTo>
                      <a:pt x="8684196" y="1143185"/>
                    </a:lnTo>
                    <a:lnTo>
                      <a:pt x="8684196" y="1264136"/>
                    </a:lnTo>
                    <a:lnTo>
                      <a:pt x="8710831" y="1264136"/>
                    </a:lnTo>
                    <a:lnTo>
                      <a:pt x="8710831" y="1225120"/>
                    </a:lnTo>
                    <a:lnTo>
                      <a:pt x="8710831" y="1193906"/>
                    </a:lnTo>
                    <a:lnTo>
                      <a:pt x="8774756" y="1193906"/>
                    </a:lnTo>
                    <a:lnTo>
                      <a:pt x="8774756" y="1225120"/>
                    </a:lnTo>
                    <a:lnTo>
                      <a:pt x="8844007" y="1225120"/>
                    </a:lnTo>
                    <a:lnTo>
                      <a:pt x="8844007" y="1353874"/>
                    </a:lnTo>
                    <a:lnTo>
                      <a:pt x="8796064" y="1353874"/>
                    </a:lnTo>
                    <a:lnTo>
                      <a:pt x="8774756" y="1353874"/>
                    </a:lnTo>
                    <a:lnTo>
                      <a:pt x="8710831" y="1353874"/>
                    </a:lnTo>
                    <a:lnTo>
                      <a:pt x="8684196" y="1353874"/>
                    </a:lnTo>
                    <a:lnTo>
                      <a:pt x="8529712" y="1353874"/>
                    </a:lnTo>
                    <a:lnTo>
                      <a:pt x="8529712" y="1264136"/>
                    </a:lnTo>
                    <a:close/>
                    <a:moveTo>
                      <a:pt x="1721770" y="1092463"/>
                    </a:moveTo>
                    <a:lnTo>
                      <a:pt x="1854945" y="1092463"/>
                    </a:lnTo>
                    <a:lnTo>
                      <a:pt x="1854945" y="1353874"/>
                    </a:lnTo>
                    <a:lnTo>
                      <a:pt x="1721770" y="1353874"/>
                    </a:lnTo>
                    <a:close/>
                    <a:moveTo>
                      <a:pt x="8002336" y="1084660"/>
                    </a:moveTo>
                    <a:lnTo>
                      <a:pt x="8114204" y="1084660"/>
                    </a:lnTo>
                    <a:lnTo>
                      <a:pt x="8114204" y="1201710"/>
                    </a:lnTo>
                    <a:lnTo>
                      <a:pt x="8204764" y="1201710"/>
                    </a:lnTo>
                    <a:lnTo>
                      <a:pt x="8204764" y="1307054"/>
                    </a:lnTo>
                    <a:lnTo>
                      <a:pt x="7826544" y="1307054"/>
                    </a:lnTo>
                    <a:lnTo>
                      <a:pt x="7826544" y="1201710"/>
                    </a:lnTo>
                    <a:lnTo>
                      <a:pt x="7869161" y="1201710"/>
                    </a:lnTo>
                    <a:lnTo>
                      <a:pt x="7869161" y="1111972"/>
                    </a:lnTo>
                    <a:lnTo>
                      <a:pt x="7981028" y="1111972"/>
                    </a:lnTo>
                    <a:lnTo>
                      <a:pt x="7981028" y="1201710"/>
                    </a:lnTo>
                    <a:lnTo>
                      <a:pt x="8002336" y="1201710"/>
                    </a:lnTo>
                    <a:close/>
                    <a:moveTo>
                      <a:pt x="2488862" y="1002725"/>
                    </a:moveTo>
                    <a:lnTo>
                      <a:pt x="2691289" y="1002725"/>
                    </a:lnTo>
                    <a:lnTo>
                      <a:pt x="2691289" y="1353874"/>
                    </a:lnTo>
                    <a:lnTo>
                      <a:pt x="2488862" y="1353874"/>
                    </a:lnTo>
                    <a:close/>
                    <a:moveTo>
                      <a:pt x="6164512" y="987119"/>
                    </a:moveTo>
                    <a:lnTo>
                      <a:pt x="6361612" y="987119"/>
                    </a:lnTo>
                    <a:lnTo>
                      <a:pt x="6361612" y="1111972"/>
                    </a:lnTo>
                    <a:lnTo>
                      <a:pt x="6361612" y="1225120"/>
                    </a:lnTo>
                    <a:lnTo>
                      <a:pt x="6361612" y="1353874"/>
                    </a:lnTo>
                    <a:lnTo>
                      <a:pt x="6026009" y="1353874"/>
                    </a:lnTo>
                    <a:lnTo>
                      <a:pt x="6026009" y="1111972"/>
                    </a:lnTo>
                    <a:lnTo>
                      <a:pt x="6164512" y="1111972"/>
                    </a:lnTo>
                    <a:close/>
                    <a:moveTo>
                      <a:pt x="3026892" y="920791"/>
                    </a:moveTo>
                    <a:lnTo>
                      <a:pt x="3202683" y="920791"/>
                    </a:lnTo>
                    <a:lnTo>
                      <a:pt x="3202683" y="1353874"/>
                    </a:lnTo>
                    <a:lnTo>
                      <a:pt x="3026892" y="1353874"/>
                    </a:lnTo>
                    <a:close/>
                    <a:moveTo>
                      <a:pt x="1439437" y="920791"/>
                    </a:moveTo>
                    <a:lnTo>
                      <a:pt x="1572613" y="920791"/>
                    </a:lnTo>
                    <a:lnTo>
                      <a:pt x="1572613" y="1353874"/>
                    </a:lnTo>
                    <a:lnTo>
                      <a:pt x="1439437" y="1353874"/>
                    </a:lnTo>
                    <a:close/>
                    <a:moveTo>
                      <a:pt x="1002621" y="799839"/>
                    </a:moveTo>
                    <a:lnTo>
                      <a:pt x="1130469" y="799839"/>
                    </a:lnTo>
                    <a:lnTo>
                      <a:pt x="1130469" y="858364"/>
                    </a:lnTo>
                    <a:lnTo>
                      <a:pt x="1226356" y="858364"/>
                    </a:lnTo>
                    <a:lnTo>
                      <a:pt x="1226356" y="1353874"/>
                    </a:lnTo>
                    <a:lnTo>
                      <a:pt x="1130469" y="1353874"/>
                    </a:lnTo>
                    <a:lnTo>
                      <a:pt x="1002621" y="1353874"/>
                    </a:lnTo>
                    <a:lnTo>
                      <a:pt x="1002621" y="858364"/>
                    </a:lnTo>
                    <a:close/>
                    <a:moveTo>
                      <a:pt x="6441517" y="596953"/>
                    </a:moveTo>
                    <a:lnTo>
                      <a:pt x="6462825" y="604757"/>
                    </a:lnTo>
                    <a:lnTo>
                      <a:pt x="6473479" y="604757"/>
                    </a:lnTo>
                    <a:lnTo>
                      <a:pt x="6473479" y="635970"/>
                    </a:lnTo>
                    <a:lnTo>
                      <a:pt x="6521422" y="635970"/>
                    </a:lnTo>
                    <a:lnTo>
                      <a:pt x="6521422" y="604757"/>
                    </a:lnTo>
                    <a:lnTo>
                      <a:pt x="6532076" y="604757"/>
                    </a:lnTo>
                    <a:lnTo>
                      <a:pt x="6553385" y="596953"/>
                    </a:lnTo>
                    <a:lnTo>
                      <a:pt x="6574693" y="604757"/>
                    </a:lnTo>
                    <a:lnTo>
                      <a:pt x="6585347" y="604757"/>
                    </a:lnTo>
                    <a:lnTo>
                      <a:pt x="6585347" y="635970"/>
                    </a:lnTo>
                    <a:lnTo>
                      <a:pt x="6633290" y="635970"/>
                    </a:lnTo>
                    <a:lnTo>
                      <a:pt x="6633290" y="604757"/>
                    </a:lnTo>
                    <a:lnTo>
                      <a:pt x="6643944" y="604757"/>
                    </a:lnTo>
                    <a:lnTo>
                      <a:pt x="6665252" y="596953"/>
                    </a:lnTo>
                    <a:lnTo>
                      <a:pt x="6686560" y="604757"/>
                    </a:lnTo>
                    <a:lnTo>
                      <a:pt x="6697214" y="604757"/>
                    </a:lnTo>
                    <a:lnTo>
                      <a:pt x="6697214" y="635970"/>
                    </a:lnTo>
                    <a:lnTo>
                      <a:pt x="6718522" y="635970"/>
                    </a:lnTo>
                    <a:lnTo>
                      <a:pt x="6718522" y="1353874"/>
                    </a:lnTo>
                    <a:lnTo>
                      <a:pt x="6377593" y="1353874"/>
                    </a:lnTo>
                    <a:lnTo>
                      <a:pt x="6377593" y="635970"/>
                    </a:lnTo>
                    <a:lnTo>
                      <a:pt x="6409555" y="635970"/>
                    </a:lnTo>
                    <a:lnTo>
                      <a:pt x="6409555" y="604757"/>
                    </a:lnTo>
                    <a:lnTo>
                      <a:pt x="6420209" y="604757"/>
                    </a:lnTo>
                    <a:close/>
                    <a:moveTo>
                      <a:pt x="5647790" y="569642"/>
                    </a:moveTo>
                    <a:lnTo>
                      <a:pt x="5892833" y="569642"/>
                    </a:lnTo>
                    <a:lnTo>
                      <a:pt x="5892833" y="1127578"/>
                    </a:lnTo>
                    <a:lnTo>
                      <a:pt x="5908814" y="1127578"/>
                    </a:lnTo>
                    <a:lnTo>
                      <a:pt x="5908814" y="1353874"/>
                    </a:lnTo>
                    <a:lnTo>
                      <a:pt x="5573211" y="1353874"/>
                    </a:lnTo>
                    <a:lnTo>
                      <a:pt x="5573211" y="1127578"/>
                    </a:lnTo>
                    <a:lnTo>
                      <a:pt x="5647790" y="1127578"/>
                    </a:lnTo>
                    <a:close/>
                    <a:moveTo>
                      <a:pt x="603093" y="538428"/>
                    </a:moveTo>
                    <a:lnTo>
                      <a:pt x="938696" y="538428"/>
                    </a:lnTo>
                    <a:lnTo>
                      <a:pt x="938696" y="1353874"/>
                    </a:lnTo>
                    <a:lnTo>
                      <a:pt x="603093" y="1353874"/>
                    </a:lnTo>
                    <a:close/>
                    <a:moveTo>
                      <a:pt x="7102069" y="503314"/>
                    </a:moveTo>
                    <a:lnTo>
                      <a:pt x="7347112" y="503314"/>
                    </a:lnTo>
                    <a:lnTo>
                      <a:pt x="7347112" y="702298"/>
                    </a:lnTo>
                    <a:lnTo>
                      <a:pt x="7379074" y="702298"/>
                    </a:lnTo>
                    <a:lnTo>
                      <a:pt x="7379074" y="1353874"/>
                    </a:lnTo>
                    <a:lnTo>
                      <a:pt x="6990201" y="1353874"/>
                    </a:lnTo>
                    <a:lnTo>
                      <a:pt x="6990201" y="702298"/>
                    </a:lnTo>
                    <a:lnTo>
                      <a:pt x="7102069" y="702298"/>
                    </a:lnTo>
                    <a:close/>
                    <a:moveTo>
                      <a:pt x="187585" y="503314"/>
                    </a:moveTo>
                    <a:lnTo>
                      <a:pt x="224874" y="503314"/>
                    </a:lnTo>
                    <a:lnTo>
                      <a:pt x="224874" y="522822"/>
                    </a:lnTo>
                    <a:lnTo>
                      <a:pt x="224874" y="585248"/>
                    </a:lnTo>
                    <a:lnTo>
                      <a:pt x="358050" y="585248"/>
                    </a:lnTo>
                    <a:lnTo>
                      <a:pt x="358050" y="651576"/>
                    </a:lnTo>
                    <a:lnTo>
                      <a:pt x="379358" y="651576"/>
                    </a:lnTo>
                    <a:lnTo>
                      <a:pt x="379358" y="1353874"/>
                    </a:lnTo>
                    <a:lnTo>
                      <a:pt x="358050" y="1353874"/>
                    </a:lnTo>
                    <a:lnTo>
                      <a:pt x="0" y="1353874"/>
                    </a:lnTo>
                    <a:lnTo>
                      <a:pt x="0" y="585248"/>
                    </a:lnTo>
                    <a:lnTo>
                      <a:pt x="91698" y="585248"/>
                    </a:lnTo>
                    <a:lnTo>
                      <a:pt x="91698" y="522822"/>
                    </a:lnTo>
                    <a:lnTo>
                      <a:pt x="187585" y="522822"/>
                    </a:lnTo>
                    <a:close/>
                    <a:moveTo>
                      <a:pt x="1886907" y="358952"/>
                    </a:moveTo>
                    <a:lnTo>
                      <a:pt x="2089335" y="358952"/>
                    </a:lnTo>
                    <a:lnTo>
                      <a:pt x="2089335" y="1353874"/>
                    </a:lnTo>
                    <a:lnTo>
                      <a:pt x="1886907" y="1353874"/>
                    </a:lnTo>
                    <a:close/>
                    <a:moveTo>
                      <a:pt x="4017719" y="23410"/>
                    </a:moveTo>
                    <a:lnTo>
                      <a:pt x="4411919" y="23410"/>
                    </a:lnTo>
                    <a:lnTo>
                      <a:pt x="4411919" y="1076857"/>
                    </a:lnTo>
                    <a:lnTo>
                      <a:pt x="4507806" y="1076857"/>
                    </a:lnTo>
                    <a:lnTo>
                      <a:pt x="4507806" y="1353874"/>
                    </a:lnTo>
                    <a:lnTo>
                      <a:pt x="4411919" y="1353874"/>
                    </a:lnTo>
                    <a:lnTo>
                      <a:pt x="4108278" y="1353874"/>
                    </a:lnTo>
                    <a:lnTo>
                      <a:pt x="4017719" y="1353874"/>
                    </a:lnTo>
                    <a:close/>
                    <a:moveTo>
                      <a:pt x="3415765" y="0"/>
                    </a:moveTo>
                    <a:lnTo>
                      <a:pt x="3809965" y="0"/>
                    </a:lnTo>
                    <a:lnTo>
                      <a:pt x="3809965" y="1353874"/>
                    </a:lnTo>
                    <a:lnTo>
                      <a:pt x="3415765" y="135387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61" name="îṩļïḓè">
                <a:extLst>
                  <a:ext uri="{FF2B5EF4-FFF2-40B4-BE49-F238E27FC236}">
                    <a16:creationId xmlns:a16="http://schemas.microsoft.com/office/drawing/2014/main" id="{162A90C4-4271-83D7-C473-0B3643B25F38}"/>
                  </a:ext>
                </a:extLst>
              </p:cNvPr>
              <p:cNvSpPr/>
              <p:nvPr/>
            </p:nvSpPr>
            <p:spPr bwMode="auto">
              <a:xfrm>
                <a:off x="0" y="6123223"/>
                <a:ext cx="1443078" cy="702822"/>
              </a:xfrm>
              <a:custGeom>
                <a:avLst/>
                <a:gdLst>
                  <a:gd name="connsiteX0" fmla="*/ 221731 w 1443078"/>
                  <a:gd name="connsiteY0" fmla="*/ 0 h 702822"/>
                  <a:gd name="connsiteX1" fmla="*/ 232352 w 1443078"/>
                  <a:gd name="connsiteY1" fmla="*/ 0 h 702822"/>
                  <a:gd name="connsiteX2" fmla="*/ 274833 w 1443078"/>
                  <a:gd name="connsiteY2" fmla="*/ 58568 h 702822"/>
                  <a:gd name="connsiteX3" fmla="*/ 423519 w 1443078"/>
                  <a:gd name="connsiteY3" fmla="*/ 122461 h 702822"/>
                  <a:gd name="connsiteX4" fmla="*/ 423519 w 1443078"/>
                  <a:gd name="connsiteY4" fmla="*/ 154408 h 702822"/>
                  <a:gd name="connsiteX5" fmla="*/ 396968 w 1443078"/>
                  <a:gd name="connsiteY5" fmla="*/ 154408 h 702822"/>
                  <a:gd name="connsiteX6" fmla="*/ 396968 w 1443078"/>
                  <a:gd name="connsiteY6" fmla="*/ 266220 h 702822"/>
                  <a:gd name="connsiteX7" fmla="*/ 1352805 w 1443078"/>
                  <a:gd name="connsiteY7" fmla="*/ 266220 h 702822"/>
                  <a:gd name="connsiteX8" fmla="*/ 1352805 w 1443078"/>
                  <a:gd name="connsiteY8" fmla="*/ 314140 h 702822"/>
                  <a:gd name="connsiteX9" fmla="*/ 1443078 w 1443078"/>
                  <a:gd name="connsiteY9" fmla="*/ 314140 h 702822"/>
                  <a:gd name="connsiteX10" fmla="*/ 1443078 w 1443078"/>
                  <a:gd name="connsiteY10" fmla="*/ 702822 h 702822"/>
                  <a:gd name="connsiteX11" fmla="*/ 0 w 1443078"/>
                  <a:gd name="connsiteY11" fmla="*/ 702822 h 702822"/>
                  <a:gd name="connsiteX12" fmla="*/ 0 w 1443078"/>
                  <a:gd name="connsiteY12" fmla="*/ 266220 h 702822"/>
                  <a:gd name="connsiteX13" fmla="*/ 62425 w 1443078"/>
                  <a:gd name="connsiteY13" fmla="*/ 266220 h 702822"/>
                  <a:gd name="connsiteX14" fmla="*/ 62425 w 1443078"/>
                  <a:gd name="connsiteY14" fmla="*/ 154408 h 702822"/>
                  <a:gd name="connsiteX15" fmla="*/ 30564 w 1443078"/>
                  <a:gd name="connsiteY15" fmla="*/ 154408 h 702822"/>
                  <a:gd name="connsiteX16" fmla="*/ 30564 w 1443078"/>
                  <a:gd name="connsiteY16" fmla="*/ 122461 h 702822"/>
                  <a:gd name="connsiteX17" fmla="*/ 184560 w 1443078"/>
                  <a:gd name="connsiteY17" fmla="*/ 58568 h 702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43078" h="702822">
                    <a:moveTo>
                      <a:pt x="221731" y="0"/>
                    </a:moveTo>
                    <a:lnTo>
                      <a:pt x="232352" y="0"/>
                    </a:lnTo>
                    <a:lnTo>
                      <a:pt x="274833" y="58568"/>
                    </a:lnTo>
                    <a:lnTo>
                      <a:pt x="423519" y="122461"/>
                    </a:lnTo>
                    <a:lnTo>
                      <a:pt x="423519" y="154408"/>
                    </a:lnTo>
                    <a:lnTo>
                      <a:pt x="396968" y="154408"/>
                    </a:lnTo>
                    <a:lnTo>
                      <a:pt x="396968" y="266220"/>
                    </a:lnTo>
                    <a:lnTo>
                      <a:pt x="1352805" y="266220"/>
                    </a:lnTo>
                    <a:lnTo>
                      <a:pt x="1352805" y="314140"/>
                    </a:lnTo>
                    <a:lnTo>
                      <a:pt x="1443078" y="314140"/>
                    </a:lnTo>
                    <a:lnTo>
                      <a:pt x="1443078" y="702822"/>
                    </a:lnTo>
                    <a:lnTo>
                      <a:pt x="0" y="702822"/>
                    </a:lnTo>
                    <a:lnTo>
                      <a:pt x="0" y="266220"/>
                    </a:lnTo>
                    <a:lnTo>
                      <a:pt x="62425" y="266220"/>
                    </a:lnTo>
                    <a:lnTo>
                      <a:pt x="62425" y="154408"/>
                    </a:lnTo>
                    <a:lnTo>
                      <a:pt x="30564" y="154408"/>
                    </a:lnTo>
                    <a:lnTo>
                      <a:pt x="30564" y="122461"/>
                    </a:lnTo>
                    <a:lnTo>
                      <a:pt x="184560" y="58568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62" name="íš1iḓe">
                <a:extLst>
                  <a:ext uri="{FF2B5EF4-FFF2-40B4-BE49-F238E27FC236}">
                    <a16:creationId xmlns:a16="http://schemas.microsoft.com/office/drawing/2014/main" id="{87B7E04D-DB92-D9E5-CE14-4DECCE32C0D7}"/>
                  </a:ext>
                </a:extLst>
              </p:cNvPr>
              <p:cNvSpPr/>
              <p:nvPr/>
            </p:nvSpPr>
            <p:spPr bwMode="auto">
              <a:xfrm>
                <a:off x="1496324" y="6463987"/>
                <a:ext cx="191678" cy="362060"/>
              </a:xfrm>
              <a:custGeom>
                <a:avLst/>
                <a:gdLst>
                  <a:gd name="T0" fmla="*/ 0 w 37"/>
                  <a:gd name="T1" fmla="*/ 0 h 67"/>
                  <a:gd name="T2" fmla="*/ 37 w 37"/>
                  <a:gd name="T3" fmla="*/ 0 h 67"/>
                  <a:gd name="T4" fmla="*/ 37 w 37"/>
                  <a:gd name="T5" fmla="*/ 67 h 67"/>
                  <a:gd name="T6" fmla="*/ 0 w 37"/>
                  <a:gd name="T7" fmla="*/ 67 h 67"/>
                  <a:gd name="T8" fmla="*/ 0 w 37"/>
                  <a:gd name="T9" fmla="*/ 0 h 67"/>
                  <a:gd name="T10" fmla="*/ 0 w 37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67">
                    <a:moveTo>
                      <a:pt x="0" y="0"/>
                    </a:moveTo>
                    <a:lnTo>
                      <a:pt x="37" y="0"/>
                    </a:lnTo>
                    <a:lnTo>
                      <a:pt x="37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1600"/>
              </a:p>
            </p:txBody>
          </p:sp>
          <p:sp>
            <p:nvSpPr>
              <p:cNvPr id="63" name="îŝḷíḑe">
                <a:extLst>
                  <a:ext uri="{FF2B5EF4-FFF2-40B4-BE49-F238E27FC236}">
                    <a16:creationId xmlns:a16="http://schemas.microsoft.com/office/drawing/2014/main" id="{2DAC8D31-0D10-A6AB-BCBF-4296ABE2ECD8}"/>
                  </a:ext>
                </a:extLst>
              </p:cNvPr>
              <p:cNvSpPr/>
              <p:nvPr/>
            </p:nvSpPr>
            <p:spPr bwMode="auto">
              <a:xfrm>
                <a:off x="1634764" y="6559822"/>
                <a:ext cx="575036" cy="266223"/>
              </a:xfrm>
              <a:custGeom>
                <a:avLst/>
                <a:gdLst>
                  <a:gd name="T0" fmla="*/ 63 w 109"/>
                  <a:gd name="T1" fmla="*/ 0 h 50"/>
                  <a:gd name="T2" fmla="*/ 109 w 109"/>
                  <a:gd name="T3" fmla="*/ 0 h 50"/>
                  <a:gd name="T4" fmla="*/ 109 w 109"/>
                  <a:gd name="T5" fmla="*/ 25 h 50"/>
                  <a:gd name="T6" fmla="*/ 109 w 109"/>
                  <a:gd name="T7" fmla="*/ 50 h 50"/>
                  <a:gd name="T8" fmla="*/ 63 w 109"/>
                  <a:gd name="T9" fmla="*/ 50 h 50"/>
                  <a:gd name="T10" fmla="*/ 0 w 109"/>
                  <a:gd name="T11" fmla="*/ 50 h 50"/>
                  <a:gd name="T12" fmla="*/ 0 w 109"/>
                  <a:gd name="T13" fmla="*/ 25 h 50"/>
                  <a:gd name="T14" fmla="*/ 63 w 109"/>
                  <a:gd name="T15" fmla="*/ 25 h 50"/>
                  <a:gd name="T16" fmla="*/ 63 w 109"/>
                  <a:gd name="T17" fmla="*/ 0 h 50"/>
                  <a:gd name="T18" fmla="*/ 63 w 109"/>
                  <a:gd name="T1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50">
                    <a:moveTo>
                      <a:pt x="63" y="0"/>
                    </a:moveTo>
                    <a:lnTo>
                      <a:pt x="109" y="0"/>
                    </a:lnTo>
                    <a:lnTo>
                      <a:pt x="109" y="25"/>
                    </a:lnTo>
                    <a:lnTo>
                      <a:pt x="109" y="50"/>
                    </a:lnTo>
                    <a:lnTo>
                      <a:pt x="63" y="50"/>
                    </a:lnTo>
                    <a:lnTo>
                      <a:pt x="0" y="50"/>
                    </a:lnTo>
                    <a:lnTo>
                      <a:pt x="0" y="25"/>
                    </a:lnTo>
                    <a:lnTo>
                      <a:pt x="63" y="25"/>
                    </a:lnTo>
                    <a:lnTo>
                      <a:pt x="63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900"/>
              </a:p>
            </p:txBody>
          </p:sp>
          <p:sp>
            <p:nvSpPr>
              <p:cNvPr id="64" name="îṣľide">
                <a:extLst>
                  <a:ext uri="{FF2B5EF4-FFF2-40B4-BE49-F238E27FC236}">
                    <a16:creationId xmlns:a16="http://schemas.microsoft.com/office/drawing/2014/main" id="{C08EE97B-A061-982B-6CDE-2E3093E4646E}"/>
                  </a:ext>
                </a:extLst>
              </p:cNvPr>
              <p:cNvSpPr/>
              <p:nvPr/>
            </p:nvSpPr>
            <p:spPr bwMode="auto">
              <a:xfrm>
                <a:off x="2050062" y="5867653"/>
                <a:ext cx="500490" cy="958394"/>
              </a:xfrm>
              <a:custGeom>
                <a:avLst/>
                <a:gdLst>
                  <a:gd name="T0" fmla="*/ 30 w 93"/>
                  <a:gd name="T1" fmla="*/ 27 h 180"/>
                  <a:gd name="T2" fmla="*/ 44 w 93"/>
                  <a:gd name="T3" fmla="*/ 0 h 180"/>
                  <a:gd name="T4" fmla="*/ 49 w 93"/>
                  <a:gd name="T5" fmla="*/ 0 h 180"/>
                  <a:gd name="T6" fmla="*/ 63 w 93"/>
                  <a:gd name="T7" fmla="*/ 27 h 180"/>
                  <a:gd name="T8" fmla="*/ 68 w 93"/>
                  <a:gd name="T9" fmla="*/ 27 h 180"/>
                  <a:gd name="T10" fmla="*/ 68 w 93"/>
                  <a:gd name="T11" fmla="*/ 59 h 180"/>
                  <a:gd name="T12" fmla="*/ 93 w 93"/>
                  <a:gd name="T13" fmla="*/ 59 h 180"/>
                  <a:gd name="T14" fmla="*/ 93 w 93"/>
                  <a:gd name="T15" fmla="*/ 180 h 180"/>
                  <a:gd name="T16" fmla="*/ 0 w 93"/>
                  <a:gd name="T17" fmla="*/ 180 h 180"/>
                  <a:gd name="T18" fmla="*/ 0 w 93"/>
                  <a:gd name="T19" fmla="*/ 59 h 180"/>
                  <a:gd name="T20" fmla="*/ 24 w 93"/>
                  <a:gd name="T21" fmla="*/ 59 h 180"/>
                  <a:gd name="T22" fmla="*/ 24 w 93"/>
                  <a:gd name="T23" fmla="*/ 27 h 180"/>
                  <a:gd name="T24" fmla="*/ 30 w 93"/>
                  <a:gd name="T25" fmla="*/ 27 h 180"/>
                  <a:gd name="T26" fmla="*/ 30 w 93"/>
                  <a:gd name="T27" fmla="*/ 27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3" h="180">
                    <a:moveTo>
                      <a:pt x="30" y="27"/>
                    </a:moveTo>
                    <a:lnTo>
                      <a:pt x="44" y="0"/>
                    </a:lnTo>
                    <a:lnTo>
                      <a:pt x="49" y="0"/>
                    </a:lnTo>
                    <a:lnTo>
                      <a:pt x="63" y="27"/>
                    </a:lnTo>
                    <a:lnTo>
                      <a:pt x="68" y="27"/>
                    </a:lnTo>
                    <a:lnTo>
                      <a:pt x="68" y="59"/>
                    </a:lnTo>
                    <a:lnTo>
                      <a:pt x="93" y="59"/>
                    </a:lnTo>
                    <a:lnTo>
                      <a:pt x="93" y="180"/>
                    </a:lnTo>
                    <a:lnTo>
                      <a:pt x="0" y="180"/>
                    </a:lnTo>
                    <a:lnTo>
                      <a:pt x="0" y="59"/>
                    </a:lnTo>
                    <a:lnTo>
                      <a:pt x="24" y="59"/>
                    </a:lnTo>
                    <a:lnTo>
                      <a:pt x="24" y="27"/>
                    </a:lnTo>
                    <a:lnTo>
                      <a:pt x="30" y="27"/>
                    </a:lnTo>
                    <a:lnTo>
                      <a:pt x="30" y="2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65" name="íšļïḋé">
                <a:extLst>
                  <a:ext uri="{FF2B5EF4-FFF2-40B4-BE49-F238E27FC236}">
                    <a16:creationId xmlns:a16="http://schemas.microsoft.com/office/drawing/2014/main" id="{74D7DC88-83D9-BE68-C5A0-658C3317646C}"/>
                  </a:ext>
                </a:extLst>
              </p:cNvPr>
              <p:cNvSpPr/>
              <p:nvPr/>
            </p:nvSpPr>
            <p:spPr bwMode="auto">
              <a:xfrm>
                <a:off x="2614453" y="6517227"/>
                <a:ext cx="212975" cy="308820"/>
              </a:xfrm>
              <a:custGeom>
                <a:avLst/>
                <a:gdLst>
                  <a:gd name="T0" fmla="*/ 0 w 40"/>
                  <a:gd name="T1" fmla="*/ 0 h 58"/>
                  <a:gd name="T2" fmla="*/ 40 w 40"/>
                  <a:gd name="T3" fmla="*/ 0 h 58"/>
                  <a:gd name="T4" fmla="*/ 40 w 40"/>
                  <a:gd name="T5" fmla="*/ 58 h 58"/>
                  <a:gd name="T6" fmla="*/ 0 w 40"/>
                  <a:gd name="T7" fmla="*/ 58 h 58"/>
                  <a:gd name="T8" fmla="*/ 0 w 40"/>
                  <a:gd name="T9" fmla="*/ 0 h 58"/>
                  <a:gd name="T10" fmla="*/ 0 w 40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58">
                    <a:moveTo>
                      <a:pt x="0" y="0"/>
                    </a:moveTo>
                    <a:lnTo>
                      <a:pt x="40" y="0"/>
                    </a:lnTo>
                    <a:lnTo>
                      <a:pt x="40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1200"/>
              </a:p>
            </p:txBody>
          </p:sp>
          <p:sp>
            <p:nvSpPr>
              <p:cNvPr id="66" name="ïṡľïḓe">
                <a:extLst>
                  <a:ext uri="{FF2B5EF4-FFF2-40B4-BE49-F238E27FC236}">
                    <a16:creationId xmlns:a16="http://schemas.microsoft.com/office/drawing/2014/main" id="{370E5B97-4FCA-0A6D-5498-D18C08DEBD13}"/>
                  </a:ext>
                </a:extLst>
              </p:cNvPr>
              <p:cNvSpPr/>
              <p:nvPr/>
            </p:nvSpPr>
            <p:spPr bwMode="auto">
              <a:xfrm>
                <a:off x="2859374" y="6410739"/>
                <a:ext cx="202324" cy="415308"/>
              </a:xfrm>
              <a:custGeom>
                <a:avLst/>
                <a:gdLst>
                  <a:gd name="T0" fmla="*/ 0 w 38"/>
                  <a:gd name="T1" fmla="*/ 0 h 79"/>
                  <a:gd name="T2" fmla="*/ 38 w 38"/>
                  <a:gd name="T3" fmla="*/ 0 h 79"/>
                  <a:gd name="T4" fmla="*/ 38 w 38"/>
                  <a:gd name="T5" fmla="*/ 79 h 79"/>
                  <a:gd name="T6" fmla="*/ 0 w 38"/>
                  <a:gd name="T7" fmla="*/ 79 h 79"/>
                  <a:gd name="T8" fmla="*/ 0 w 38"/>
                  <a:gd name="T9" fmla="*/ 0 h 79"/>
                  <a:gd name="T10" fmla="*/ 0 w 38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79">
                    <a:moveTo>
                      <a:pt x="0" y="0"/>
                    </a:moveTo>
                    <a:lnTo>
                      <a:pt x="38" y="0"/>
                    </a:lnTo>
                    <a:lnTo>
                      <a:pt x="38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/>
              </a:p>
            </p:txBody>
          </p:sp>
          <p:sp>
            <p:nvSpPr>
              <p:cNvPr id="67" name="íṩliḑé">
                <a:extLst>
                  <a:ext uri="{FF2B5EF4-FFF2-40B4-BE49-F238E27FC236}">
                    <a16:creationId xmlns:a16="http://schemas.microsoft.com/office/drawing/2014/main" id="{7B1BD647-873B-0658-4CB9-EE547DCDF6D8}"/>
                  </a:ext>
                </a:extLst>
              </p:cNvPr>
              <p:cNvSpPr/>
              <p:nvPr/>
            </p:nvSpPr>
            <p:spPr bwMode="auto">
              <a:xfrm>
                <a:off x="3988148" y="6027381"/>
                <a:ext cx="266219" cy="798665"/>
              </a:xfrm>
              <a:custGeom>
                <a:avLst/>
                <a:gdLst>
                  <a:gd name="T0" fmla="*/ 9 w 50"/>
                  <a:gd name="T1" fmla="*/ 23 h 149"/>
                  <a:gd name="T2" fmla="*/ 13 w 50"/>
                  <a:gd name="T3" fmla="*/ 23 h 149"/>
                  <a:gd name="T4" fmla="*/ 23 w 50"/>
                  <a:gd name="T5" fmla="*/ 0 h 149"/>
                  <a:gd name="T6" fmla="*/ 29 w 50"/>
                  <a:gd name="T7" fmla="*/ 0 h 149"/>
                  <a:gd name="T8" fmla="*/ 36 w 50"/>
                  <a:gd name="T9" fmla="*/ 23 h 149"/>
                  <a:gd name="T10" fmla="*/ 42 w 50"/>
                  <a:gd name="T11" fmla="*/ 23 h 149"/>
                  <a:gd name="T12" fmla="*/ 42 w 50"/>
                  <a:gd name="T13" fmla="*/ 36 h 149"/>
                  <a:gd name="T14" fmla="*/ 44 w 50"/>
                  <a:gd name="T15" fmla="*/ 42 h 149"/>
                  <a:gd name="T16" fmla="*/ 50 w 50"/>
                  <a:gd name="T17" fmla="*/ 42 h 149"/>
                  <a:gd name="T18" fmla="*/ 50 w 50"/>
                  <a:gd name="T19" fmla="*/ 149 h 149"/>
                  <a:gd name="T20" fmla="*/ 0 w 50"/>
                  <a:gd name="T21" fmla="*/ 149 h 149"/>
                  <a:gd name="T22" fmla="*/ 0 w 50"/>
                  <a:gd name="T23" fmla="*/ 42 h 149"/>
                  <a:gd name="T24" fmla="*/ 8 w 50"/>
                  <a:gd name="T25" fmla="*/ 42 h 149"/>
                  <a:gd name="T26" fmla="*/ 9 w 50"/>
                  <a:gd name="T27" fmla="*/ 36 h 149"/>
                  <a:gd name="T28" fmla="*/ 9 w 50"/>
                  <a:gd name="T29" fmla="*/ 23 h 149"/>
                  <a:gd name="T30" fmla="*/ 9 w 50"/>
                  <a:gd name="T31" fmla="*/ 2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0" h="149">
                    <a:moveTo>
                      <a:pt x="9" y="23"/>
                    </a:moveTo>
                    <a:lnTo>
                      <a:pt x="13" y="23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6" y="23"/>
                    </a:lnTo>
                    <a:lnTo>
                      <a:pt x="42" y="23"/>
                    </a:lnTo>
                    <a:lnTo>
                      <a:pt x="42" y="36"/>
                    </a:lnTo>
                    <a:lnTo>
                      <a:pt x="44" y="42"/>
                    </a:lnTo>
                    <a:lnTo>
                      <a:pt x="50" y="42"/>
                    </a:lnTo>
                    <a:lnTo>
                      <a:pt x="50" y="149"/>
                    </a:lnTo>
                    <a:lnTo>
                      <a:pt x="0" y="149"/>
                    </a:lnTo>
                    <a:lnTo>
                      <a:pt x="0" y="42"/>
                    </a:lnTo>
                    <a:lnTo>
                      <a:pt x="8" y="42"/>
                    </a:lnTo>
                    <a:lnTo>
                      <a:pt x="9" y="36"/>
                    </a:lnTo>
                    <a:lnTo>
                      <a:pt x="9" y="23"/>
                    </a:lnTo>
                    <a:lnTo>
                      <a:pt x="9" y="2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68" name="íṩḷídé">
                <a:extLst>
                  <a:ext uri="{FF2B5EF4-FFF2-40B4-BE49-F238E27FC236}">
                    <a16:creationId xmlns:a16="http://schemas.microsoft.com/office/drawing/2014/main" id="{8458A041-A88E-BD90-9044-948B714A8F59}"/>
                  </a:ext>
                </a:extLst>
              </p:cNvPr>
              <p:cNvSpPr/>
              <p:nvPr/>
            </p:nvSpPr>
            <p:spPr bwMode="auto">
              <a:xfrm>
                <a:off x="4392801" y="6666311"/>
                <a:ext cx="149083" cy="159734"/>
              </a:xfrm>
              <a:custGeom>
                <a:avLst/>
                <a:gdLst>
                  <a:gd name="T0" fmla="*/ 0 w 28"/>
                  <a:gd name="T1" fmla="*/ 0 h 31"/>
                  <a:gd name="T2" fmla="*/ 28 w 28"/>
                  <a:gd name="T3" fmla="*/ 0 h 31"/>
                  <a:gd name="T4" fmla="*/ 28 w 28"/>
                  <a:gd name="T5" fmla="*/ 31 h 31"/>
                  <a:gd name="T6" fmla="*/ 0 w 28"/>
                  <a:gd name="T7" fmla="*/ 31 h 31"/>
                  <a:gd name="T8" fmla="*/ 0 w 28"/>
                  <a:gd name="T9" fmla="*/ 0 h 31"/>
                  <a:gd name="T10" fmla="*/ 0 w 2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1">
                    <a:moveTo>
                      <a:pt x="0" y="0"/>
                    </a:moveTo>
                    <a:lnTo>
                      <a:pt x="28" y="0"/>
                    </a:lnTo>
                    <a:lnTo>
                      <a:pt x="28" y="31"/>
                    </a:lnTo>
                    <a:lnTo>
                      <a:pt x="0" y="3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700"/>
              </a:p>
            </p:txBody>
          </p:sp>
          <p:sp>
            <p:nvSpPr>
              <p:cNvPr id="69" name="ïṧļïde">
                <a:extLst>
                  <a:ext uri="{FF2B5EF4-FFF2-40B4-BE49-F238E27FC236}">
                    <a16:creationId xmlns:a16="http://schemas.microsoft.com/office/drawing/2014/main" id="{7F8CCD22-3CBC-2BFD-AC28-5F03C6D8F8B8}"/>
                  </a:ext>
                </a:extLst>
              </p:cNvPr>
              <p:cNvSpPr/>
              <p:nvPr/>
            </p:nvSpPr>
            <p:spPr bwMode="auto">
              <a:xfrm>
                <a:off x="4446049" y="4963495"/>
                <a:ext cx="1405644" cy="1862550"/>
              </a:xfrm>
              <a:custGeom>
                <a:avLst/>
                <a:gdLst>
                  <a:gd name="T0" fmla="*/ 124 w 266"/>
                  <a:gd name="T1" fmla="*/ 0 h 476"/>
                  <a:gd name="T2" fmla="*/ 203 w 266"/>
                  <a:gd name="T3" fmla="*/ 0 h 476"/>
                  <a:gd name="T4" fmla="*/ 203 w 266"/>
                  <a:gd name="T5" fmla="*/ 5 h 476"/>
                  <a:gd name="T6" fmla="*/ 209 w 266"/>
                  <a:gd name="T7" fmla="*/ 5 h 476"/>
                  <a:gd name="T8" fmla="*/ 209 w 266"/>
                  <a:gd name="T9" fmla="*/ 9 h 476"/>
                  <a:gd name="T10" fmla="*/ 214 w 266"/>
                  <a:gd name="T11" fmla="*/ 9 h 476"/>
                  <a:gd name="T12" fmla="*/ 214 w 266"/>
                  <a:gd name="T13" fmla="*/ 17 h 476"/>
                  <a:gd name="T14" fmla="*/ 222 w 266"/>
                  <a:gd name="T15" fmla="*/ 17 h 476"/>
                  <a:gd name="T16" fmla="*/ 222 w 266"/>
                  <a:gd name="T17" fmla="*/ 430 h 476"/>
                  <a:gd name="T18" fmla="*/ 230 w 266"/>
                  <a:gd name="T19" fmla="*/ 430 h 476"/>
                  <a:gd name="T20" fmla="*/ 230 w 266"/>
                  <a:gd name="T21" fmla="*/ 453 h 476"/>
                  <a:gd name="T22" fmla="*/ 230 w 266"/>
                  <a:gd name="T23" fmla="*/ 462 h 476"/>
                  <a:gd name="T24" fmla="*/ 266 w 266"/>
                  <a:gd name="T25" fmla="*/ 462 h 476"/>
                  <a:gd name="T26" fmla="*/ 266 w 266"/>
                  <a:gd name="T27" fmla="*/ 476 h 476"/>
                  <a:gd name="T28" fmla="*/ 230 w 266"/>
                  <a:gd name="T29" fmla="*/ 476 h 476"/>
                  <a:gd name="T30" fmla="*/ 222 w 266"/>
                  <a:gd name="T31" fmla="*/ 476 h 476"/>
                  <a:gd name="T32" fmla="*/ 199 w 266"/>
                  <a:gd name="T33" fmla="*/ 476 h 476"/>
                  <a:gd name="T34" fmla="*/ 124 w 266"/>
                  <a:gd name="T35" fmla="*/ 476 h 476"/>
                  <a:gd name="T36" fmla="*/ 48 w 266"/>
                  <a:gd name="T37" fmla="*/ 476 h 476"/>
                  <a:gd name="T38" fmla="*/ 0 w 266"/>
                  <a:gd name="T39" fmla="*/ 476 h 476"/>
                  <a:gd name="T40" fmla="*/ 0 w 266"/>
                  <a:gd name="T41" fmla="*/ 453 h 476"/>
                  <a:gd name="T42" fmla="*/ 0 w 266"/>
                  <a:gd name="T43" fmla="*/ 411 h 476"/>
                  <a:gd name="T44" fmla="*/ 10 w 266"/>
                  <a:gd name="T45" fmla="*/ 411 h 476"/>
                  <a:gd name="T46" fmla="*/ 10 w 266"/>
                  <a:gd name="T47" fmla="*/ 166 h 476"/>
                  <a:gd name="T48" fmla="*/ 17 w 266"/>
                  <a:gd name="T49" fmla="*/ 166 h 476"/>
                  <a:gd name="T50" fmla="*/ 17 w 266"/>
                  <a:gd name="T51" fmla="*/ 155 h 476"/>
                  <a:gd name="T52" fmla="*/ 23 w 266"/>
                  <a:gd name="T53" fmla="*/ 155 h 476"/>
                  <a:gd name="T54" fmla="*/ 23 w 266"/>
                  <a:gd name="T55" fmla="*/ 143 h 476"/>
                  <a:gd name="T56" fmla="*/ 25 w 266"/>
                  <a:gd name="T57" fmla="*/ 143 h 476"/>
                  <a:gd name="T58" fmla="*/ 44 w 266"/>
                  <a:gd name="T59" fmla="*/ 111 h 476"/>
                  <a:gd name="T60" fmla="*/ 46 w 266"/>
                  <a:gd name="T61" fmla="*/ 111 h 476"/>
                  <a:gd name="T62" fmla="*/ 48 w 266"/>
                  <a:gd name="T63" fmla="*/ 111 h 476"/>
                  <a:gd name="T64" fmla="*/ 48 w 266"/>
                  <a:gd name="T65" fmla="*/ 76 h 476"/>
                  <a:gd name="T66" fmla="*/ 50 w 266"/>
                  <a:gd name="T67" fmla="*/ 76 h 476"/>
                  <a:gd name="T68" fmla="*/ 50 w 266"/>
                  <a:gd name="T69" fmla="*/ 113 h 476"/>
                  <a:gd name="T70" fmla="*/ 69 w 266"/>
                  <a:gd name="T71" fmla="*/ 143 h 476"/>
                  <a:gd name="T72" fmla="*/ 71 w 266"/>
                  <a:gd name="T73" fmla="*/ 143 h 476"/>
                  <a:gd name="T74" fmla="*/ 71 w 266"/>
                  <a:gd name="T75" fmla="*/ 155 h 476"/>
                  <a:gd name="T76" fmla="*/ 75 w 266"/>
                  <a:gd name="T77" fmla="*/ 155 h 476"/>
                  <a:gd name="T78" fmla="*/ 75 w 266"/>
                  <a:gd name="T79" fmla="*/ 166 h 476"/>
                  <a:gd name="T80" fmla="*/ 82 w 266"/>
                  <a:gd name="T81" fmla="*/ 166 h 476"/>
                  <a:gd name="T82" fmla="*/ 82 w 266"/>
                  <a:gd name="T83" fmla="*/ 453 h 476"/>
                  <a:gd name="T84" fmla="*/ 124 w 266"/>
                  <a:gd name="T85" fmla="*/ 453 h 476"/>
                  <a:gd name="T86" fmla="*/ 124 w 266"/>
                  <a:gd name="T87" fmla="*/ 23 h 476"/>
                  <a:gd name="T88" fmla="*/ 124 w 266"/>
                  <a:gd name="T89" fmla="*/ 17 h 476"/>
                  <a:gd name="T90" fmla="*/ 124 w 266"/>
                  <a:gd name="T91" fmla="*/ 17 h 476"/>
                  <a:gd name="T92" fmla="*/ 124 w 266"/>
                  <a:gd name="T93" fmla="*/ 11 h 476"/>
                  <a:gd name="T94" fmla="*/ 124 w 266"/>
                  <a:gd name="T95" fmla="*/ 9 h 476"/>
                  <a:gd name="T96" fmla="*/ 124 w 266"/>
                  <a:gd name="T97" fmla="*/ 5 h 476"/>
                  <a:gd name="T98" fmla="*/ 124 w 266"/>
                  <a:gd name="T99" fmla="*/ 0 h 476"/>
                  <a:gd name="T100" fmla="*/ 124 w 266"/>
                  <a:gd name="T101" fmla="*/ 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6" h="476">
                    <a:moveTo>
                      <a:pt x="124" y="0"/>
                    </a:moveTo>
                    <a:lnTo>
                      <a:pt x="203" y="0"/>
                    </a:lnTo>
                    <a:lnTo>
                      <a:pt x="203" y="5"/>
                    </a:lnTo>
                    <a:lnTo>
                      <a:pt x="209" y="5"/>
                    </a:lnTo>
                    <a:lnTo>
                      <a:pt x="209" y="9"/>
                    </a:lnTo>
                    <a:lnTo>
                      <a:pt x="214" y="9"/>
                    </a:lnTo>
                    <a:lnTo>
                      <a:pt x="214" y="17"/>
                    </a:lnTo>
                    <a:lnTo>
                      <a:pt x="222" y="17"/>
                    </a:lnTo>
                    <a:lnTo>
                      <a:pt x="222" y="430"/>
                    </a:lnTo>
                    <a:lnTo>
                      <a:pt x="230" y="430"/>
                    </a:lnTo>
                    <a:lnTo>
                      <a:pt x="230" y="453"/>
                    </a:lnTo>
                    <a:lnTo>
                      <a:pt x="230" y="462"/>
                    </a:lnTo>
                    <a:lnTo>
                      <a:pt x="266" y="462"/>
                    </a:lnTo>
                    <a:lnTo>
                      <a:pt x="266" y="476"/>
                    </a:lnTo>
                    <a:lnTo>
                      <a:pt x="230" y="476"/>
                    </a:lnTo>
                    <a:lnTo>
                      <a:pt x="222" y="476"/>
                    </a:lnTo>
                    <a:lnTo>
                      <a:pt x="199" y="476"/>
                    </a:lnTo>
                    <a:lnTo>
                      <a:pt x="124" y="476"/>
                    </a:lnTo>
                    <a:lnTo>
                      <a:pt x="48" y="476"/>
                    </a:lnTo>
                    <a:lnTo>
                      <a:pt x="0" y="476"/>
                    </a:lnTo>
                    <a:lnTo>
                      <a:pt x="0" y="453"/>
                    </a:lnTo>
                    <a:lnTo>
                      <a:pt x="0" y="411"/>
                    </a:lnTo>
                    <a:lnTo>
                      <a:pt x="10" y="411"/>
                    </a:lnTo>
                    <a:lnTo>
                      <a:pt x="10" y="166"/>
                    </a:lnTo>
                    <a:lnTo>
                      <a:pt x="17" y="166"/>
                    </a:lnTo>
                    <a:lnTo>
                      <a:pt x="17" y="155"/>
                    </a:lnTo>
                    <a:lnTo>
                      <a:pt x="23" y="155"/>
                    </a:lnTo>
                    <a:lnTo>
                      <a:pt x="23" y="143"/>
                    </a:lnTo>
                    <a:lnTo>
                      <a:pt x="25" y="143"/>
                    </a:lnTo>
                    <a:lnTo>
                      <a:pt x="44" y="111"/>
                    </a:lnTo>
                    <a:lnTo>
                      <a:pt x="46" y="111"/>
                    </a:lnTo>
                    <a:lnTo>
                      <a:pt x="48" y="111"/>
                    </a:lnTo>
                    <a:lnTo>
                      <a:pt x="48" y="76"/>
                    </a:lnTo>
                    <a:lnTo>
                      <a:pt x="50" y="76"/>
                    </a:lnTo>
                    <a:lnTo>
                      <a:pt x="50" y="113"/>
                    </a:lnTo>
                    <a:lnTo>
                      <a:pt x="69" y="143"/>
                    </a:lnTo>
                    <a:lnTo>
                      <a:pt x="71" y="143"/>
                    </a:lnTo>
                    <a:lnTo>
                      <a:pt x="71" y="155"/>
                    </a:lnTo>
                    <a:lnTo>
                      <a:pt x="75" y="155"/>
                    </a:lnTo>
                    <a:lnTo>
                      <a:pt x="75" y="166"/>
                    </a:lnTo>
                    <a:lnTo>
                      <a:pt x="82" y="166"/>
                    </a:lnTo>
                    <a:lnTo>
                      <a:pt x="82" y="453"/>
                    </a:lnTo>
                    <a:lnTo>
                      <a:pt x="124" y="453"/>
                    </a:lnTo>
                    <a:lnTo>
                      <a:pt x="124" y="23"/>
                    </a:lnTo>
                    <a:lnTo>
                      <a:pt x="124" y="17"/>
                    </a:lnTo>
                    <a:lnTo>
                      <a:pt x="124" y="17"/>
                    </a:lnTo>
                    <a:lnTo>
                      <a:pt x="124" y="11"/>
                    </a:lnTo>
                    <a:lnTo>
                      <a:pt x="124" y="9"/>
                    </a:lnTo>
                    <a:lnTo>
                      <a:pt x="124" y="5"/>
                    </a:lnTo>
                    <a:lnTo>
                      <a:pt x="124" y="0"/>
                    </a:lnTo>
                    <a:lnTo>
                      <a:pt x="124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70" name="iṥlíḑê">
                <a:extLst>
                  <a:ext uri="{FF2B5EF4-FFF2-40B4-BE49-F238E27FC236}">
                    <a16:creationId xmlns:a16="http://schemas.microsoft.com/office/drawing/2014/main" id="{F45A8CCF-1125-EBE5-411A-59C0E145FD47}"/>
                  </a:ext>
                </a:extLst>
              </p:cNvPr>
              <p:cNvSpPr/>
              <p:nvPr/>
            </p:nvSpPr>
            <p:spPr bwMode="auto">
              <a:xfrm>
                <a:off x="5723908" y="6048677"/>
                <a:ext cx="553738" cy="777368"/>
              </a:xfrm>
              <a:custGeom>
                <a:avLst/>
                <a:gdLst>
                  <a:gd name="T0" fmla="*/ 48 w 103"/>
                  <a:gd name="T1" fmla="*/ 112 h 145"/>
                  <a:gd name="T2" fmla="*/ 103 w 103"/>
                  <a:gd name="T3" fmla="*/ 112 h 145"/>
                  <a:gd name="T4" fmla="*/ 103 w 103"/>
                  <a:gd name="T5" fmla="*/ 145 h 145"/>
                  <a:gd name="T6" fmla="*/ 48 w 103"/>
                  <a:gd name="T7" fmla="*/ 145 h 145"/>
                  <a:gd name="T8" fmla="*/ 23 w 103"/>
                  <a:gd name="T9" fmla="*/ 145 h 145"/>
                  <a:gd name="T10" fmla="*/ 0 w 103"/>
                  <a:gd name="T11" fmla="*/ 145 h 145"/>
                  <a:gd name="T12" fmla="*/ 0 w 103"/>
                  <a:gd name="T13" fmla="*/ 11 h 145"/>
                  <a:gd name="T14" fmla="*/ 6 w 103"/>
                  <a:gd name="T15" fmla="*/ 11 h 145"/>
                  <a:gd name="T16" fmla="*/ 6 w 103"/>
                  <a:gd name="T17" fmla="*/ 0 h 145"/>
                  <a:gd name="T18" fmla="*/ 34 w 103"/>
                  <a:gd name="T19" fmla="*/ 0 h 145"/>
                  <a:gd name="T20" fmla="*/ 34 w 103"/>
                  <a:gd name="T21" fmla="*/ 11 h 145"/>
                  <a:gd name="T22" fmla="*/ 48 w 103"/>
                  <a:gd name="T23" fmla="*/ 11 h 145"/>
                  <a:gd name="T24" fmla="*/ 48 w 103"/>
                  <a:gd name="T25" fmla="*/ 112 h 145"/>
                  <a:gd name="T26" fmla="*/ 48 w 103"/>
                  <a:gd name="T27" fmla="*/ 1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3" h="145">
                    <a:moveTo>
                      <a:pt x="48" y="112"/>
                    </a:moveTo>
                    <a:lnTo>
                      <a:pt x="103" y="112"/>
                    </a:lnTo>
                    <a:lnTo>
                      <a:pt x="103" y="145"/>
                    </a:lnTo>
                    <a:lnTo>
                      <a:pt x="48" y="145"/>
                    </a:lnTo>
                    <a:lnTo>
                      <a:pt x="23" y="145"/>
                    </a:lnTo>
                    <a:lnTo>
                      <a:pt x="0" y="145"/>
                    </a:lnTo>
                    <a:lnTo>
                      <a:pt x="0" y="11"/>
                    </a:lnTo>
                    <a:lnTo>
                      <a:pt x="6" y="11"/>
                    </a:lnTo>
                    <a:lnTo>
                      <a:pt x="6" y="0"/>
                    </a:lnTo>
                    <a:lnTo>
                      <a:pt x="34" y="0"/>
                    </a:lnTo>
                    <a:lnTo>
                      <a:pt x="34" y="11"/>
                    </a:lnTo>
                    <a:lnTo>
                      <a:pt x="48" y="11"/>
                    </a:lnTo>
                    <a:lnTo>
                      <a:pt x="48" y="112"/>
                    </a:lnTo>
                    <a:lnTo>
                      <a:pt x="48" y="112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 dirty="0"/>
              </a:p>
            </p:txBody>
          </p:sp>
          <p:sp>
            <p:nvSpPr>
              <p:cNvPr id="71" name="ïṡḷîḋè">
                <a:extLst>
                  <a:ext uri="{FF2B5EF4-FFF2-40B4-BE49-F238E27FC236}">
                    <a16:creationId xmlns:a16="http://schemas.microsoft.com/office/drawing/2014/main" id="{13FB59DD-54EE-2E40-993B-A25E3331E199}"/>
                  </a:ext>
                </a:extLst>
              </p:cNvPr>
              <p:cNvSpPr/>
              <p:nvPr/>
            </p:nvSpPr>
            <p:spPr bwMode="auto">
              <a:xfrm>
                <a:off x="6671648" y="6069977"/>
                <a:ext cx="660228" cy="756071"/>
              </a:xfrm>
              <a:custGeom>
                <a:avLst/>
                <a:gdLst>
                  <a:gd name="T0" fmla="*/ 0 w 124"/>
                  <a:gd name="T1" fmla="*/ 0 h 142"/>
                  <a:gd name="T2" fmla="*/ 124 w 124"/>
                  <a:gd name="T3" fmla="*/ 0 h 142"/>
                  <a:gd name="T4" fmla="*/ 124 w 124"/>
                  <a:gd name="T5" fmla="*/ 142 h 142"/>
                  <a:gd name="T6" fmla="*/ 0 w 124"/>
                  <a:gd name="T7" fmla="*/ 142 h 142"/>
                  <a:gd name="T8" fmla="*/ 0 w 124"/>
                  <a:gd name="T9" fmla="*/ 0 h 142"/>
                  <a:gd name="T10" fmla="*/ 0 w 124"/>
                  <a:gd name="T11" fmla="*/ 0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" h="142">
                    <a:moveTo>
                      <a:pt x="0" y="0"/>
                    </a:moveTo>
                    <a:lnTo>
                      <a:pt x="124" y="0"/>
                    </a:lnTo>
                    <a:lnTo>
                      <a:pt x="124" y="142"/>
                    </a:lnTo>
                    <a:lnTo>
                      <a:pt x="0" y="14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72" name="îŝḻîde">
                <a:extLst>
                  <a:ext uri="{FF2B5EF4-FFF2-40B4-BE49-F238E27FC236}">
                    <a16:creationId xmlns:a16="http://schemas.microsoft.com/office/drawing/2014/main" id="{B1A9479D-400F-8CA2-86A0-842332DD131A}"/>
                  </a:ext>
                </a:extLst>
              </p:cNvPr>
              <p:cNvSpPr/>
              <p:nvPr/>
            </p:nvSpPr>
            <p:spPr bwMode="auto">
              <a:xfrm>
                <a:off x="7385122" y="5665324"/>
                <a:ext cx="1576026" cy="1160727"/>
              </a:xfrm>
              <a:custGeom>
                <a:avLst/>
                <a:gdLst>
                  <a:gd name="T0" fmla="*/ 84 w 296"/>
                  <a:gd name="T1" fmla="*/ 193 h 218"/>
                  <a:gd name="T2" fmla="*/ 94 w 296"/>
                  <a:gd name="T3" fmla="*/ 193 h 218"/>
                  <a:gd name="T4" fmla="*/ 94 w 296"/>
                  <a:gd name="T5" fmla="*/ 199 h 218"/>
                  <a:gd name="T6" fmla="*/ 113 w 296"/>
                  <a:gd name="T7" fmla="*/ 199 h 218"/>
                  <a:gd name="T8" fmla="*/ 113 w 296"/>
                  <a:gd name="T9" fmla="*/ 206 h 218"/>
                  <a:gd name="T10" fmla="*/ 160 w 296"/>
                  <a:gd name="T11" fmla="*/ 206 h 218"/>
                  <a:gd name="T12" fmla="*/ 160 w 296"/>
                  <a:gd name="T13" fmla="*/ 9 h 218"/>
                  <a:gd name="T14" fmla="*/ 178 w 296"/>
                  <a:gd name="T15" fmla="*/ 9 h 218"/>
                  <a:gd name="T16" fmla="*/ 178 w 296"/>
                  <a:gd name="T17" fmla="*/ 0 h 218"/>
                  <a:gd name="T18" fmla="*/ 218 w 296"/>
                  <a:gd name="T19" fmla="*/ 0 h 218"/>
                  <a:gd name="T20" fmla="*/ 218 w 296"/>
                  <a:gd name="T21" fmla="*/ 9 h 218"/>
                  <a:gd name="T22" fmla="*/ 231 w 296"/>
                  <a:gd name="T23" fmla="*/ 9 h 218"/>
                  <a:gd name="T24" fmla="*/ 231 w 296"/>
                  <a:gd name="T25" fmla="*/ 206 h 218"/>
                  <a:gd name="T26" fmla="*/ 245 w 296"/>
                  <a:gd name="T27" fmla="*/ 206 h 218"/>
                  <a:gd name="T28" fmla="*/ 245 w 296"/>
                  <a:gd name="T29" fmla="*/ 214 h 218"/>
                  <a:gd name="T30" fmla="*/ 296 w 296"/>
                  <a:gd name="T31" fmla="*/ 214 h 218"/>
                  <a:gd name="T32" fmla="*/ 296 w 296"/>
                  <a:gd name="T33" fmla="*/ 218 h 218"/>
                  <a:gd name="T34" fmla="*/ 245 w 296"/>
                  <a:gd name="T35" fmla="*/ 218 h 218"/>
                  <a:gd name="T36" fmla="*/ 231 w 296"/>
                  <a:gd name="T37" fmla="*/ 218 h 218"/>
                  <a:gd name="T38" fmla="*/ 160 w 296"/>
                  <a:gd name="T39" fmla="*/ 218 h 218"/>
                  <a:gd name="T40" fmla="*/ 130 w 296"/>
                  <a:gd name="T41" fmla="*/ 218 h 218"/>
                  <a:gd name="T42" fmla="*/ 84 w 296"/>
                  <a:gd name="T43" fmla="*/ 218 h 218"/>
                  <a:gd name="T44" fmla="*/ 80 w 296"/>
                  <a:gd name="T45" fmla="*/ 218 h 218"/>
                  <a:gd name="T46" fmla="*/ 50 w 296"/>
                  <a:gd name="T47" fmla="*/ 218 h 218"/>
                  <a:gd name="T48" fmla="*/ 0 w 296"/>
                  <a:gd name="T49" fmla="*/ 218 h 218"/>
                  <a:gd name="T50" fmla="*/ 0 w 296"/>
                  <a:gd name="T51" fmla="*/ 4 h 218"/>
                  <a:gd name="T52" fmla="*/ 50 w 296"/>
                  <a:gd name="T53" fmla="*/ 4 h 218"/>
                  <a:gd name="T54" fmla="*/ 50 w 296"/>
                  <a:gd name="T55" fmla="*/ 25 h 218"/>
                  <a:gd name="T56" fmla="*/ 84 w 296"/>
                  <a:gd name="T57" fmla="*/ 25 h 218"/>
                  <a:gd name="T58" fmla="*/ 84 w 296"/>
                  <a:gd name="T59" fmla="*/ 193 h 218"/>
                  <a:gd name="T60" fmla="*/ 84 w 296"/>
                  <a:gd name="T61" fmla="*/ 19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6" h="218">
                    <a:moveTo>
                      <a:pt x="84" y="193"/>
                    </a:moveTo>
                    <a:lnTo>
                      <a:pt x="94" y="193"/>
                    </a:lnTo>
                    <a:lnTo>
                      <a:pt x="94" y="199"/>
                    </a:lnTo>
                    <a:lnTo>
                      <a:pt x="113" y="199"/>
                    </a:lnTo>
                    <a:lnTo>
                      <a:pt x="113" y="206"/>
                    </a:lnTo>
                    <a:lnTo>
                      <a:pt x="160" y="206"/>
                    </a:lnTo>
                    <a:lnTo>
                      <a:pt x="160" y="9"/>
                    </a:lnTo>
                    <a:lnTo>
                      <a:pt x="178" y="9"/>
                    </a:lnTo>
                    <a:lnTo>
                      <a:pt x="178" y="0"/>
                    </a:lnTo>
                    <a:lnTo>
                      <a:pt x="218" y="0"/>
                    </a:lnTo>
                    <a:lnTo>
                      <a:pt x="218" y="9"/>
                    </a:lnTo>
                    <a:lnTo>
                      <a:pt x="231" y="9"/>
                    </a:lnTo>
                    <a:lnTo>
                      <a:pt x="231" y="206"/>
                    </a:lnTo>
                    <a:lnTo>
                      <a:pt x="245" y="206"/>
                    </a:lnTo>
                    <a:lnTo>
                      <a:pt x="245" y="214"/>
                    </a:lnTo>
                    <a:lnTo>
                      <a:pt x="296" y="214"/>
                    </a:lnTo>
                    <a:lnTo>
                      <a:pt x="296" y="218"/>
                    </a:lnTo>
                    <a:lnTo>
                      <a:pt x="245" y="218"/>
                    </a:lnTo>
                    <a:lnTo>
                      <a:pt x="231" y="218"/>
                    </a:lnTo>
                    <a:lnTo>
                      <a:pt x="160" y="218"/>
                    </a:lnTo>
                    <a:lnTo>
                      <a:pt x="130" y="218"/>
                    </a:lnTo>
                    <a:lnTo>
                      <a:pt x="84" y="218"/>
                    </a:lnTo>
                    <a:lnTo>
                      <a:pt x="80" y="218"/>
                    </a:lnTo>
                    <a:lnTo>
                      <a:pt x="50" y="218"/>
                    </a:lnTo>
                    <a:lnTo>
                      <a:pt x="0" y="218"/>
                    </a:lnTo>
                    <a:lnTo>
                      <a:pt x="0" y="4"/>
                    </a:lnTo>
                    <a:lnTo>
                      <a:pt x="50" y="4"/>
                    </a:lnTo>
                    <a:lnTo>
                      <a:pt x="50" y="25"/>
                    </a:lnTo>
                    <a:lnTo>
                      <a:pt x="84" y="25"/>
                    </a:lnTo>
                    <a:lnTo>
                      <a:pt x="84" y="193"/>
                    </a:lnTo>
                    <a:lnTo>
                      <a:pt x="84" y="193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73" name="ïṩ1ïḓé">
                <a:extLst>
                  <a:ext uri="{FF2B5EF4-FFF2-40B4-BE49-F238E27FC236}">
                    <a16:creationId xmlns:a16="http://schemas.microsoft.com/office/drawing/2014/main" id="{3A410595-606F-ADB6-CD8C-3A82B66D8FFF}"/>
                  </a:ext>
                </a:extLst>
              </p:cNvPr>
              <p:cNvSpPr/>
              <p:nvPr/>
            </p:nvSpPr>
            <p:spPr bwMode="auto">
              <a:xfrm>
                <a:off x="2859374" y="4720892"/>
                <a:ext cx="1075527" cy="2105153"/>
              </a:xfrm>
              <a:custGeom>
                <a:avLst/>
                <a:gdLst>
                  <a:gd name="T0" fmla="*/ 145 w 200"/>
                  <a:gd name="T1" fmla="*/ 446 h 538"/>
                  <a:gd name="T2" fmla="*/ 195 w 200"/>
                  <a:gd name="T3" fmla="*/ 446 h 538"/>
                  <a:gd name="T4" fmla="*/ 195 w 200"/>
                  <a:gd name="T5" fmla="*/ 456 h 538"/>
                  <a:gd name="T6" fmla="*/ 200 w 200"/>
                  <a:gd name="T7" fmla="*/ 456 h 538"/>
                  <a:gd name="T8" fmla="*/ 200 w 200"/>
                  <a:gd name="T9" fmla="*/ 538 h 538"/>
                  <a:gd name="T10" fmla="*/ 145 w 200"/>
                  <a:gd name="T11" fmla="*/ 538 h 538"/>
                  <a:gd name="T12" fmla="*/ 95 w 200"/>
                  <a:gd name="T13" fmla="*/ 538 h 538"/>
                  <a:gd name="T14" fmla="*/ 46 w 200"/>
                  <a:gd name="T15" fmla="*/ 538 h 538"/>
                  <a:gd name="T16" fmla="*/ 34 w 200"/>
                  <a:gd name="T17" fmla="*/ 538 h 538"/>
                  <a:gd name="T18" fmla="*/ 0 w 200"/>
                  <a:gd name="T19" fmla="*/ 538 h 538"/>
                  <a:gd name="T20" fmla="*/ 0 w 200"/>
                  <a:gd name="T21" fmla="*/ 482 h 538"/>
                  <a:gd name="T22" fmla="*/ 34 w 200"/>
                  <a:gd name="T23" fmla="*/ 482 h 538"/>
                  <a:gd name="T24" fmla="*/ 34 w 200"/>
                  <a:gd name="T25" fmla="*/ 287 h 538"/>
                  <a:gd name="T26" fmla="*/ 55 w 200"/>
                  <a:gd name="T27" fmla="*/ 287 h 538"/>
                  <a:gd name="T28" fmla="*/ 55 w 200"/>
                  <a:gd name="T29" fmla="*/ 152 h 538"/>
                  <a:gd name="T30" fmla="*/ 55 w 200"/>
                  <a:gd name="T31" fmla="*/ 146 h 538"/>
                  <a:gd name="T32" fmla="*/ 67 w 200"/>
                  <a:gd name="T33" fmla="*/ 146 h 538"/>
                  <a:gd name="T34" fmla="*/ 67 w 200"/>
                  <a:gd name="T35" fmla="*/ 64 h 538"/>
                  <a:gd name="T36" fmla="*/ 72 w 200"/>
                  <a:gd name="T37" fmla="*/ 64 h 538"/>
                  <a:gd name="T38" fmla="*/ 74 w 200"/>
                  <a:gd name="T39" fmla="*/ 31 h 538"/>
                  <a:gd name="T40" fmla="*/ 76 w 200"/>
                  <a:gd name="T41" fmla="*/ 64 h 538"/>
                  <a:gd name="T42" fmla="*/ 84 w 200"/>
                  <a:gd name="T43" fmla="*/ 64 h 538"/>
                  <a:gd name="T44" fmla="*/ 86 w 200"/>
                  <a:gd name="T45" fmla="*/ 0 h 538"/>
                  <a:gd name="T46" fmla="*/ 88 w 200"/>
                  <a:gd name="T47" fmla="*/ 64 h 538"/>
                  <a:gd name="T48" fmla="*/ 99 w 200"/>
                  <a:gd name="T49" fmla="*/ 64 h 538"/>
                  <a:gd name="T50" fmla="*/ 99 w 200"/>
                  <a:gd name="T51" fmla="*/ 64 h 538"/>
                  <a:gd name="T52" fmla="*/ 95 w 200"/>
                  <a:gd name="T53" fmla="*/ 64 h 538"/>
                  <a:gd name="T54" fmla="*/ 97 w 200"/>
                  <a:gd name="T55" fmla="*/ 23 h 538"/>
                  <a:gd name="T56" fmla="*/ 99 w 200"/>
                  <a:gd name="T57" fmla="*/ 60 h 538"/>
                  <a:gd name="T58" fmla="*/ 109 w 200"/>
                  <a:gd name="T59" fmla="*/ 60 h 538"/>
                  <a:gd name="T60" fmla="*/ 109 w 200"/>
                  <a:gd name="T61" fmla="*/ 52 h 538"/>
                  <a:gd name="T62" fmla="*/ 111 w 200"/>
                  <a:gd name="T63" fmla="*/ 64 h 538"/>
                  <a:gd name="T64" fmla="*/ 109 w 200"/>
                  <a:gd name="T65" fmla="*/ 64 h 538"/>
                  <a:gd name="T66" fmla="*/ 109 w 200"/>
                  <a:gd name="T67" fmla="*/ 64 h 538"/>
                  <a:gd name="T68" fmla="*/ 111 w 200"/>
                  <a:gd name="T69" fmla="*/ 64 h 538"/>
                  <a:gd name="T70" fmla="*/ 111 w 200"/>
                  <a:gd name="T71" fmla="*/ 146 h 538"/>
                  <a:gd name="T72" fmla="*/ 120 w 200"/>
                  <a:gd name="T73" fmla="*/ 146 h 538"/>
                  <a:gd name="T74" fmla="*/ 120 w 200"/>
                  <a:gd name="T75" fmla="*/ 152 h 538"/>
                  <a:gd name="T76" fmla="*/ 128 w 200"/>
                  <a:gd name="T77" fmla="*/ 152 h 538"/>
                  <a:gd name="T78" fmla="*/ 128 w 200"/>
                  <a:gd name="T79" fmla="*/ 287 h 538"/>
                  <a:gd name="T80" fmla="*/ 145 w 200"/>
                  <a:gd name="T81" fmla="*/ 287 h 538"/>
                  <a:gd name="T82" fmla="*/ 145 w 200"/>
                  <a:gd name="T83" fmla="*/ 446 h 538"/>
                  <a:gd name="T84" fmla="*/ 145 w 200"/>
                  <a:gd name="T85" fmla="*/ 446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0" h="538">
                    <a:moveTo>
                      <a:pt x="145" y="446"/>
                    </a:moveTo>
                    <a:lnTo>
                      <a:pt x="195" y="446"/>
                    </a:lnTo>
                    <a:lnTo>
                      <a:pt x="195" y="456"/>
                    </a:lnTo>
                    <a:lnTo>
                      <a:pt x="200" y="456"/>
                    </a:lnTo>
                    <a:lnTo>
                      <a:pt x="200" y="538"/>
                    </a:lnTo>
                    <a:lnTo>
                      <a:pt x="145" y="538"/>
                    </a:lnTo>
                    <a:lnTo>
                      <a:pt x="95" y="538"/>
                    </a:lnTo>
                    <a:lnTo>
                      <a:pt x="46" y="538"/>
                    </a:lnTo>
                    <a:lnTo>
                      <a:pt x="34" y="538"/>
                    </a:lnTo>
                    <a:lnTo>
                      <a:pt x="0" y="538"/>
                    </a:lnTo>
                    <a:lnTo>
                      <a:pt x="0" y="482"/>
                    </a:lnTo>
                    <a:lnTo>
                      <a:pt x="34" y="482"/>
                    </a:lnTo>
                    <a:lnTo>
                      <a:pt x="34" y="287"/>
                    </a:lnTo>
                    <a:lnTo>
                      <a:pt x="55" y="287"/>
                    </a:lnTo>
                    <a:lnTo>
                      <a:pt x="55" y="152"/>
                    </a:lnTo>
                    <a:lnTo>
                      <a:pt x="55" y="146"/>
                    </a:lnTo>
                    <a:lnTo>
                      <a:pt x="67" y="146"/>
                    </a:lnTo>
                    <a:lnTo>
                      <a:pt x="67" y="64"/>
                    </a:lnTo>
                    <a:lnTo>
                      <a:pt x="72" y="64"/>
                    </a:lnTo>
                    <a:lnTo>
                      <a:pt x="74" y="31"/>
                    </a:lnTo>
                    <a:lnTo>
                      <a:pt x="76" y="64"/>
                    </a:lnTo>
                    <a:lnTo>
                      <a:pt x="84" y="64"/>
                    </a:lnTo>
                    <a:lnTo>
                      <a:pt x="86" y="0"/>
                    </a:lnTo>
                    <a:lnTo>
                      <a:pt x="88" y="64"/>
                    </a:lnTo>
                    <a:lnTo>
                      <a:pt x="99" y="64"/>
                    </a:lnTo>
                    <a:lnTo>
                      <a:pt x="99" y="64"/>
                    </a:lnTo>
                    <a:lnTo>
                      <a:pt x="95" y="64"/>
                    </a:lnTo>
                    <a:lnTo>
                      <a:pt x="97" y="23"/>
                    </a:lnTo>
                    <a:lnTo>
                      <a:pt x="99" y="60"/>
                    </a:lnTo>
                    <a:lnTo>
                      <a:pt x="109" y="60"/>
                    </a:lnTo>
                    <a:lnTo>
                      <a:pt x="109" y="52"/>
                    </a:lnTo>
                    <a:lnTo>
                      <a:pt x="111" y="64"/>
                    </a:lnTo>
                    <a:lnTo>
                      <a:pt x="109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1" y="146"/>
                    </a:lnTo>
                    <a:lnTo>
                      <a:pt x="120" y="146"/>
                    </a:lnTo>
                    <a:lnTo>
                      <a:pt x="120" y="152"/>
                    </a:lnTo>
                    <a:lnTo>
                      <a:pt x="128" y="152"/>
                    </a:lnTo>
                    <a:lnTo>
                      <a:pt x="128" y="287"/>
                    </a:lnTo>
                    <a:lnTo>
                      <a:pt x="145" y="287"/>
                    </a:lnTo>
                    <a:lnTo>
                      <a:pt x="145" y="446"/>
                    </a:lnTo>
                    <a:lnTo>
                      <a:pt x="145" y="446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74" name="íşḷïdè">
                <a:extLst>
                  <a:ext uri="{FF2B5EF4-FFF2-40B4-BE49-F238E27FC236}">
                    <a16:creationId xmlns:a16="http://schemas.microsoft.com/office/drawing/2014/main" id="{894ED57C-29DF-2213-996D-35619842900B}"/>
                  </a:ext>
                </a:extLst>
              </p:cNvPr>
              <p:cNvSpPr/>
              <p:nvPr/>
            </p:nvSpPr>
            <p:spPr bwMode="auto">
              <a:xfrm>
                <a:off x="6309589" y="6740857"/>
                <a:ext cx="1139420" cy="85192"/>
              </a:xfrm>
              <a:custGeom>
                <a:avLst/>
                <a:gdLst>
                  <a:gd name="T0" fmla="*/ 0 w 212"/>
                  <a:gd name="T1" fmla="*/ 0 h 15"/>
                  <a:gd name="T2" fmla="*/ 212 w 212"/>
                  <a:gd name="T3" fmla="*/ 0 h 15"/>
                  <a:gd name="T4" fmla="*/ 212 w 212"/>
                  <a:gd name="T5" fmla="*/ 15 h 15"/>
                  <a:gd name="T6" fmla="*/ 0 w 212"/>
                  <a:gd name="T7" fmla="*/ 15 h 15"/>
                  <a:gd name="T8" fmla="*/ 0 w 212"/>
                  <a:gd name="T9" fmla="*/ 0 h 15"/>
                  <a:gd name="T10" fmla="*/ 0 w 212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15">
                    <a:moveTo>
                      <a:pt x="0" y="0"/>
                    </a:moveTo>
                    <a:lnTo>
                      <a:pt x="212" y="0"/>
                    </a:lnTo>
                    <a:lnTo>
                      <a:pt x="212" y="15"/>
                    </a:lnTo>
                    <a:lnTo>
                      <a:pt x="0" y="1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700"/>
              </a:p>
            </p:txBody>
          </p:sp>
          <p:sp>
            <p:nvSpPr>
              <p:cNvPr id="75" name="ïšlíďè">
                <a:extLst>
                  <a:ext uri="{FF2B5EF4-FFF2-40B4-BE49-F238E27FC236}">
                    <a16:creationId xmlns:a16="http://schemas.microsoft.com/office/drawing/2014/main" id="{FBA282A1-1B49-3FA4-B845-D5E69C4FC838}"/>
                  </a:ext>
                </a:extLst>
              </p:cNvPr>
              <p:cNvSpPr/>
              <p:nvPr/>
            </p:nvSpPr>
            <p:spPr bwMode="auto">
              <a:xfrm>
                <a:off x="9549803" y="4728225"/>
                <a:ext cx="553738" cy="2097822"/>
              </a:xfrm>
              <a:custGeom>
                <a:avLst/>
                <a:gdLst>
                  <a:gd name="T0" fmla="*/ 42 w 105"/>
                  <a:gd name="T1" fmla="*/ 17 h 394"/>
                  <a:gd name="T2" fmla="*/ 92 w 105"/>
                  <a:gd name="T3" fmla="*/ 0 h 394"/>
                  <a:gd name="T4" fmla="*/ 102 w 105"/>
                  <a:gd name="T5" fmla="*/ 0 h 394"/>
                  <a:gd name="T6" fmla="*/ 102 w 105"/>
                  <a:gd name="T7" fmla="*/ 29 h 394"/>
                  <a:gd name="T8" fmla="*/ 105 w 105"/>
                  <a:gd name="T9" fmla="*/ 29 h 394"/>
                  <a:gd name="T10" fmla="*/ 105 w 105"/>
                  <a:gd name="T11" fmla="*/ 122 h 394"/>
                  <a:gd name="T12" fmla="*/ 105 w 105"/>
                  <a:gd name="T13" fmla="*/ 155 h 394"/>
                  <a:gd name="T14" fmla="*/ 105 w 105"/>
                  <a:gd name="T15" fmla="*/ 205 h 394"/>
                  <a:gd name="T16" fmla="*/ 105 w 105"/>
                  <a:gd name="T17" fmla="*/ 218 h 394"/>
                  <a:gd name="T18" fmla="*/ 105 w 105"/>
                  <a:gd name="T19" fmla="*/ 298 h 394"/>
                  <a:gd name="T20" fmla="*/ 105 w 105"/>
                  <a:gd name="T21" fmla="*/ 331 h 394"/>
                  <a:gd name="T22" fmla="*/ 105 w 105"/>
                  <a:gd name="T23" fmla="*/ 394 h 394"/>
                  <a:gd name="T24" fmla="*/ 0 w 105"/>
                  <a:gd name="T25" fmla="*/ 394 h 394"/>
                  <a:gd name="T26" fmla="*/ 0 w 105"/>
                  <a:gd name="T27" fmla="*/ 218 h 394"/>
                  <a:gd name="T28" fmla="*/ 10 w 105"/>
                  <a:gd name="T29" fmla="*/ 218 h 394"/>
                  <a:gd name="T30" fmla="*/ 10 w 105"/>
                  <a:gd name="T31" fmla="*/ 155 h 394"/>
                  <a:gd name="T32" fmla="*/ 21 w 105"/>
                  <a:gd name="T33" fmla="*/ 155 h 394"/>
                  <a:gd name="T34" fmla="*/ 21 w 105"/>
                  <a:gd name="T35" fmla="*/ 122 h 394"/>
                  <a:gd name="T36" fmla="*/ 39 w 105"/>
                  <a:gd name="T37" fmla="*/ 122 h 394"/>
                  <a:gd name="T38" fmla="*/ 39 w 105"/>
                  <a:gd name="T39" fmla="*/ 29 h 394"/>
                  <a:gd name="T40" fmla="*/ 42 w 105"/>
                  <a:gd name="T41" fmla="*/ 29 h 394"/>
                  <a:gd name="T42" fmla="*/ 42 w 105"/>
                  <a:gd name="T43" fmla="*/ 17 h 394"/>
                  <a:gd name="T44" fmla="*/ 42 w 105"/>
                  <a:gd name="T45" fmla="*/ 17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5" h="394">
                    <a:moveTo>
                      <a:pt x="42" y="17"/>
                    </a:moveTo>
                    <a:lnTo>
                      <a:pt x="92" y="0"/>
                    </a:lnTo>
                    <a:lnTo>
                      <a:pt x="102" y="0"/>
                    </a:lnTo>
                    <a:lnTo>
                      <a:pt x="102" y="29"/>
                    </a:lnTo>
                    <a:lnTo>
                      <a:pt x="105" y="29"/>
                    </a:lnTo>
                    <a:lnTo>
                      <a:pt x="105" y="122"/>
                    </a:lnTo>
                    <a:lnTo>
                      <a:pt x="105" y="155"/>
                    </a:lnTo>
                    <a:lnTo>
                      <a:pt x="105" y="205"/>
                    </a:lnTo>
                    <a:lnTo>
                      <a:pt x="105" y="218"/>
                    </a:lnTo>
                    <a:lnTo>
                      <a:pt x="105" y="298"/>
                    </a:lnTo>
                    <a:lnTo>
                      <a:pt x="105" y="331"/>
                    </a:lnTo>
                    <a:lnTo>
                      <a:pt x="105" y="394"/>
                    </a:lnTo>
                    <a:lnTo>
                      <a:pt x="0" y="394"/>
                    </a:lnTo>
                    <a:lnTo>
                      <a:pt x="0" y="218"/>
                    </a:lnTo>
                    <a:lnTo>
                      <a:pt x="10" y="218"/>
                    </a:lnTo>
                    <a:lnTo>
                      <a:pt x="10" y="155"/>
                    </a:lnTo>
                    <a:lnTo>
                      <a:pt x="21" y="155"/>
                    </a:lnTo>
                    <a:lnTo>
                      <a:pt x="21" y="122"/>
                    </a:lnTo>
                    <a:lnTo>
                      <a:pt x="39" y="122"/>
                    </a:lnTo>
                    <a:lnTo>
                      <a:pt x="39" y="29"/>
                    </a:lnTo>
                    <a:lnTo>
                      <a:pt x="42" y="29"/>
                    </a:lnTo>
                    <a:lnTo>
                      <a:pt x="42" y="17"/>
                    </a:lnTo>
                    <a:lnTo>
                      <a:pt x="42" y="1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76" name="ïSḻíḍè">
                <a:extLst>
                  <a:ext uri="{FF2B5EF4-FFF2-40B4-BE49-F238E27FC236}">
                    <a16:creationId xmlns:a16="http://schemas.microsoft.com/office/drawing/2014/main" id="{A1A4EDF2-9188-374F-D6FB-EC02B84ABC8D}"/>
                  </a:ext>
                </a:extLst>
              </p:cNvPr>
              <p:cNvSpPr/>
              <p:nvPr/>
            </p:nvSpPr>
            <p:spPr bwMode="auto">
              <a:xfrm>
                <a:off x="10412356" y="5377805"/>
                <a:ext cx="1779645" cy="1448240"/>
              </a:xfrm>
              <a:custGeom>
                <a:avLst/>
                <a:gdLst>
                  <a:gd name="connsiteX0" fmla="*/ 270820 w 1779645"/>
                  <a:gd name="connsiteY0" fmla="*/ 0 h 1448240"/>
                  <a:gd name="connsiteX1" fmla="*/ 292061 w 1779645"/>
                  <a:gd name="connsiteY1" fmla="*/ 0 h 1448240"/>
                  <a:gd name="connsiteX2" fmla="*/ 345163 w 1779645"/>
                  <a:gd name="connsiteY2" fmla="*/ 95840 h 1448240"/>
                  <a:gd name="connsiteX3" fmla="*/ 366404 w 1779645"/>
                  <a:gd name="connsiteY3" fmla="*/ 95840 h 1448240"/>
                  <a:gd name="connsiteX4" fmla="*/ 366404 w 1779645"/>
                  <a:gd name="connsiteY4" fmla="*/ 143759 h 1448240"/>
                  <a:gd name="connsiteX5" fmla="*/ 387645 w 1779645"/>
                  <a:gd name="connsiteY5" fmla="*/ 143759 h 1448240"/>
                  <a:gd name="connsiteX6" fmla="*/ 387645 w 1779645"/>
                  <a:gd name="connsiteY6" fmla="*/ 266221 h 1448240"/>
                  <a:gd name="connsiteX7" fmla="*/ 403575 w 1779645"/>
                  <a:gd name="connsiteY7" fmla="*/ 266221 h 1448240"/>
                  <a:gd name="connsiteX8" fmla="*/ 403575 w 1779645"/>
                  <a:gd name="connsiteY8" fmla="*/ 378033 h 1448240"/>
                  <a:gd name="connsiteX9" fmla="*/ 424816 w 1779645"/>
                  <a:gd name="connsiteY9" fmla="*/ 378033 h 1448240"/>
                  <a:gd name="connsiteX10" fmla="*/ 424816 w 1779645"/>
                  <a:gd name="connsiteY10" fmla="*/ 1011638 h 1448240"/>
                  <a:gd name="connsiteX11" fmla="*/ 610673 w 1779645"/>
                  <a:gd name="connsiteY11" fmla="*/ 1011638 h 1448240"/>
                  <a:gd name="connsiteX12" fmla="*/ 610673 w 1779645"/>
                  <a:gd name="connsiteY12" fmla="*/ 899826 h 1448240"/>
                  <a:gd name="connsiteX13" fmla="*/ 578812 w 1779645"/>
                  <a:gd name="connsiteY13" fmla="*/ 899826 h 1448240"/>
                  <a:gd name="connsiteX14" fmla="*/ 578812 w 1779645"/>
                  <a:gd name="connsiteY14" fmla="*/ 867879 h 1448240"/>
                  <a:gd name="connsiteX15" fmla="*/ 732808 w 1779645"/>
                  <a:gd name="connsiteY15" fmla="*/ 803986 h 1448240"/>
                  <a:gd name="connsiteX16" fmla="*/ 769979 w 1779645"/>
                  <a:gd name="connsiteY16" fmla="*/ 745418 h 1448240"/>
                  <a:gd name="connsiteX17" fmla="*/ 780600 w 1779645"/>
                  <a:gd name="connsiteY17" fmla="*/ 745418 h 1448240"/>
                  <a:gd name="connsiteX18" fmla="*/ 823081 w 1779645"/>
                  <a:gd name="connsiteY18" fmla="*/ 803986 h 1448240"/>
                  <a:gd name="connsiteX19" fmla="*/ 971767 w 1779645"/>
                  <a:gd name="connsiteY19" fmla="*/ 867879 h 1448240"/>
                  <a:gd name="connsiteX20" fmla="*/ 971767 w 1779645"/>
                  <a:gd name="connsiteY20" fmla="*/ 899826 h 1448240"/>
                  <a:gd name="connsiteX21" fmla="*/ 945216 w 1779645"/>
                  <a:gd name="connsiteY21" fmla="*/ 899826 h 1448240"/>
                  <a:gd name="connsiteX22" fmla="*/ 945216 w 1779645"/>
                  <a:gd name="connsiteY22" fmla="*/ 1011638 h 1448240"/>
                  <a:gd name="connsiteX23" fmla="*/ 1779645 w 1779645"/>
                  <a:gd name="connsiteY23" fmla="*/ 1011638 h 1448240"/>
                  <a:gd name="connsiteX24" fmla="*/ 1779645 w 1779645"/>
                  <a:gd name="connsiteY24" fmla="*/ 1448240 h 1448240"/>
                  <a:gd name="connsiteX25" fmla="*/ 0 w 1779645"/>
                  <a:gd name="connsiteY25" fmla="*/ 1448240 h 1448240"/>
                  <a:gd name="connsiteX26" fmla="*/ 0 w 1779645"/>
                  <a:gd name="connsiteY26" fmla="*/ 1059558 h 1448240"/>
                  <a:gd name="connsiteX27" fmla="*/ 90273 w 1779645"/>
                  <a:gd name="connsiteY27" fmla="*/ 1059558 h 1448240"/>
                  <a:gd name="connsiteX28" fmla="*/ 90273 w 1779645"/>
                  <a:gd name="connsiteY28" fmla="*/ 1011638 h 1448240"/>
                  <a:gd name="connsiteX29" fmla="*/ 143375 w 1779645"/>
                  <a:gd name="connsiteY29" fmla="*/ 1011638 h 1448240"/>
                  <a:gd name="connsiteX30" fmla="*/ 143375 w 1779645"/>
                  <a:gd name="connsiteY30" fmla="*/ 378033 h 1448240"/>
                  <a:gd name="connsiteX31" fmla="*/ 159306 w 1779645"/>
                  <a:gd name="connsiteY31" fmla="*/ 378033 h 1448240"/>
                  <a:gd name="connsiteX32" fmla="*/ 159306 w 1779645"/>
                  <a:gd name="connsiteY32" fmla="*/ 266221 h 1448240"/>
                  <a:gd name="connsiteX33" fmla="*/ 180547 w 1779645"/>
                  <a:gd name="connsiteY33" fmla="*/ 266221 h 1448240"/>
                  <a:gd name="connsiteX34" fmla="*/ 180547 w 1779645"/>
                  <a:gd name="connsiteY34" fmla="*/ 143759 h 1448240"/>
                  <a:gd name="connsiteX35" fmla="*/ 201788 w 1779645"/>
                  <a:gd name="connsiteY35" fmla="*/ 143759 h 1448240"/>
                  <a:gd name="connsiteX36" fmla="*/ 201788 w 1779645"/>
                  <a:gd name="connsiteY36" fmla="*/ 95840 h 1448240"/>
                  <a:gd name="connsiteX37" fmla="*/ 223029 w 1779645"/>
                  <a:gd name="connsiteY37" fmla="*/ 95840 h 144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79645" h="1448240">
                    <a:moveTo>
                      <a:pt x="270820" y="0"/>
                    </a:moveTo>
                    <a:lnTo>
                      <a:pt x="292061" y="0"/>
                    </a:lnTo>
                    <a:lnTo>
                      <a:pt x="345163" y="95840"/>
                    </a:lnTo>
                    <a:lnTo>
                      <a:pt x="366404" y="95840"/>
                    </a:lnTo>
                    <a:lnTo>
                      <a:pt x="366404" y="143759"/>
                    </a:lnTo>
                    <a:lnTo>
                      <a:pt x="387645" y="143759"/>
                    </a:lnTo>
                    <a:lnTo>
                      <a:pt x="387645" y="266221"/>
                    </a:lnTo>
                    <a:lnTo>
                      <a:pt x="403575" y="266221"/>
                    </a:lnTo>
                    <a:lnTo>
                      <a:pt x="403575" y="378033"/>
                    </a:lnTo>
                    <a:lnTo>
                      <a:pt x="424816" y="378033"/>
                    </a:lnTo>
                    <a:lnTo>
                      <a:pt x="424816" y="1011638"/>
                    </a:lnTo>
                    <a:lnTo>
                      <a:pt x="610673" y="1011638"/>
                    </a:lnTo>
                    <a:lnTo>
                      <a:pt x="610673" y="899826"/>
                    </a:lnTo>
                    <a:lnTo>
                      <a:pt x="578812" y="899826"/>
                    </a:lnTo>
                    <a:lnTo>
                      <a:pt x="578812" y="867879"/>
                    </a:lnTo>
                    <a:lnTo>
                      <a:pt x="732808" y="803986"/>
                    </a:lnTo>
                    <a:lnTo>
                      <a:pt x="769979" y="745418"/>
                    </a:lnTo>
                    <a:lnTo>
                      <a:pt x="780600" y="745418"/>
                    </a:lnTo>
                    <a:lnTo>
                      <a:pt x="823081" y="803986"/>
                    </a:lnTo>
                    <a:lnTo>
                      <a:pt x="971767" y="867879"/>
                    </a:lnTo>
                    <a:lnTo>
                      <a:pt x="971767" y="899826"/>
                    </a:lnTo>
                    <a:lnTo>
                      <a:pt x="945216" y="899826"/>
                    </a:lnTo>
                    <a:lnTo>
                      <a:pt x="945216" y="1011638"/>
                    </a:lnTo>
                    <a:lnTo>
                      <a:pt x="1779645" y="1011638"/>
                    </a:lnTo>
                    <a:lnTo>
                      <a:pt x="1779645" y="1448240"/>
                    </a:lnTo>
                    <a:lnTo>
                      <a:pt x="0" y="1448240"/>
                    </a:lnTo>
                    <a:lnTo>
                      <a:pt x="0" y="1059558"/>
                    </a:lnTo>
                    <a:lnTo>
                      <a:pt x="90273" y="1059558"/>
                    </a:lnTo>
                    <a:lnTo>
                      <a:pt x="90273" y="1011638"/>
                    </a:lnTo>
                    <a:lnTo>
                      <a:pt x="143375" y="1011638"/>
                    </a:lnTo>
                    <a:lnTo>
                      <a:pt x="143375" y="378033"/>
                    </a:lnTo>
                    <a:lnTo>
                      <a:pt x="159306" y="378033"/>
                    </a:lnTo>
                    <a:lnTo>
                      <a:pt x="159306" y="266221"/>
                    </a:lnTo>
                    <a:lnTo>
                      <a:pt x="180547" y="266221"/>
                    </a:lnTo>
                    <a:lnTo>
                      <a:pt x="180547" y="143759"/>
                    </a:lnTo>
                    <a:lnTo>
                      <a:pt x="201788" y="143759"/>
                    </a:lnTo>
                    <a:lnTo>
                      <a:pt x="201788" y="95840"/>
                    </a:lnTo>
                    <a:lnTo>
                      <a:pt x="223029" y="9584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  <p:sp>
            <p:nvSpPr>
              <p:cNvPr id="77" name="ïṧ1íḓè">
                <a:extLst>
                  <a:ext uri="{FF2B5EF4-FFF2-40B4-BE49-F238E27FC236}">
                    <a16:creationId xmlns:a16="http://schemas.microsoft.com/office/drawing/2014/main" id="{244822E7-51FA-FFCC-8CF8-68B3EF4E66A4}"/>
                  </a:ext>
                </a:extLst>
              </p:cNvPr>
              <p:cNvSpPr/>
              <p:nvPr/>
            </p:nvSpPr>
            <p:spPr bwMode="auto">
              <a:xfrm>
                <a:off x="8836331" y="6517227"/>
                <a:ext cx="681525" cy="308820"/>
              </a:xfrm>
              <a:custGeom>
                <a:avLst/>
                <a:gdLst>
                  <a:gd name="T0" fmla="*/ 0 w 129"/>
                  <a:gd name="T1" fmla="*/ 0 h 58"/>
                  <a:gd name="T2" fmla="*/ 129 w 129"/>
                  <a:gd name="T3" fmla="*/ 0 h 58"/>
                  <a:gd name="T4" fmla="*/ 129 w 129"/>
                  <a:gd name="T5" fmla="*/ 58 h 58"/>
                  <a:gd name="T6" fmla="*/ 0 w 129"/>
                  <a:gd name="T7" fmla="*/ 58 h 58"/>
                  <a:gd name="T8" fmla="*/ 0 w 129"/>
                  <a:gd name="T9" fmla="*/ 0 h 58"/>
                  <a:gd name="T10" fmla="*/ 0 w 129"/>
                  <a:gd name="T11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9" h="58">
                    <a:moveTo>
                      <a:pt x="0" y="0"/>
                    </a:moveTo>
                    <a:lnTo>
                      <a:pt x="129" y="0"/>
                    </a:lnTo>
                    <a:lnTo>
                      <a:pt x="129" y="58"/>
                    </a:lnTo>
                    <a:lnTo>
                      <a:pt x="0" y="5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1200"/>
              </a:p>
            </p:txBody>
          </p:sp>
          <p:sp>
            <p:nvSpPr>
              <p:cNvPr id="78" name="îsḷîdé">
                <a:extLst>
                  <a:ext uri="{FF2B5EF4-FFF2-40B4-BE49-F238E27FC236}">
                    <a16:creationId xmlns:a16="http://schemas.microsoft.com/office/drawing/2014/main" id="{A8C12F3B-242C-1586-3FFD-31BB80809374}"/>
                  </a:ext>
                </a:extLst>
              </p:cNvPr>
              <p:cNvSpPr/>
              <p:nvPr/>
            </p:nvSpPr>
            <p:spPr bwMode="auto">
              <a:xfrm>
                <a:off x="4694123" y="5015746"/>
                <a:ext cx="7497877" cy="1842250"/>
              </a:xfrm>
              <a:custGeom>
                <a:avLst/>
                <a:gdLst>
                  <a:gd name="connsiteX0" fmla="*/ 3287924 w 7497877"/>
                  <a:gd name="connsiteY0" fmla="*/ 1486542 h 1842250"/>
                  <a:gd name="connsiteX1" fmla="*/ 3406365 w 7497877"/>
                  <a:gd name="connsiteY1" fmla="*/ 1486542 h 1842250"/>
                  <a:gd name="connsiteX2" fmla="*/ 3406365 w 7497877"/>
                  <a:gd name="connsiteY2" fmla="*/ 1842250 h 1842250"/>
                  <a:gd name="connsiteX3" fmla="*/ 3287924 w 7497877"/>
                  <a:gd name="connsiteY3" fmla="*/ 1842250 h 1842250"/>
                  <a:gd name="connsiteX4" fmla="*/ 3970144 w 7497877"/>
                  <a:gd name="connsiteY4" fmla="*/ 1364433 h 1842250"/>
                  <a:gd name="connsiteX5" fmla="*/ 4150175 w 7497877"/>
                  <a:gd name="connsiteY5" fmla="*/ 1364433 h 1842250"/>
                  <a:gd name="connsiteX6" fmla="*/ 4150175 w 7497877"/>
                  <a:gd name="connsiteY6" fmla="*/ 1842250 h 1842250"/>
                  <a:gd name="connsiteX7" fmla="*/ 3970144 w 7497877"/>
                  <a:gd name="connsiteY7" fmla="*/ 1842250 h 1842250"/>
                  <a:gd name="connsiteX8" fmla="*/ 7239117 w 7497877"/>
                  <a:gd name="connsiteY8" fmla="*/ 1343197 h 1842250"/>
                  <a:gd name="connsiteX9" fmla="*/ 7414410 w 7497877"/>
                  <a:gd name="connsiteY9" fmla="*/ 1343197 h 1842250"/>
                  <a:gd name="connsiteX10" fmla="*/ 7414410 w 7497877"/>
                  <a:gd name="connsiteY10" fmla="*/ 1513087 h 1842250"/>
                  <a:gd name="connsiteX11" fmla="*/ 7414410 w 7497877"/>
                  <a:gd name="connsiteY11" fmla="*/ 1667051 h 1842250"/>
                  <a:gd name="connsiteX12" fmla="*/ 7414410 w 7497877"/>
                  <a:gd name="connsiteY12" fmla="*/ 1842250 h 1842250"/>
                  <a:gd name="connsiteX13" fmla="*/ 7115939 w 7497877"/>
                  <a:gd name="connsiteY13" fmla="*/ 1842250 h 1842250"/>
                  <a:gd name="connsiteX14" fmla="*/ 7115939 w 7497877"/>
                  <a:gd name="connsiteY14" fmla="*/ 1513087 h 1842250"/>
                  <a:gd name="connsiteX15" fmla="*/ 7239117 w 7497877"/>
                  <a:gd name="connsiteY15" fmla="*/ 1513087 h 1842250"/>
                  <a:gd name="connsiteX16" fmla="*/ 4448646 w 7497877"/>
                  <a:gd name="connsiteY16" fmla="*/ 1252943 h 1842250"/>
                  <a:gd name="connsiteX17" fmla="*/ 4604988 w 7497877"/>
                  <a:gd name="connsiteY17" fmla="*/ 1252943 h 1842250"/>
                  <a:gd name="connsiteX18" fmla="*/ 4604988 w 7497877"/>
                  <a:gd name="connsiteY18" fmla="*/ 1842250 h 1842250"/>
                  <a:gd name="connsiteX19" fmla="*/ 4448646 w 7497877"/>
                  <a:gd name="connsiteY19" fmla="*/ 1842250 h 1842250"/>
                  <a:gd name="connsiteX20" fmla="*/ 3036829 w 7497877"/>
                  <a:gd name="connsiteY20" fmla="*/ 1252943 h 1842250"/>
                  <a:gd name="connsiteX21" fmla="*/ 3155270 w 7497877"/>
                  <a:gd name="connsiteY21" fmla="*/ 1252943 h 1842250"/>
                  <a:gd name="connsiteX22" fmla="*/ 3155270 w 7497877"/>
                  <a:gd name="connsiteY22" fmla="*/ 1842250 h 1842250"/>
                  <a:gd name="connsiteX23" fmla="*/ 3036829 w 7497877"/>
                  <a:gd name="connsiteY23" fmla="*/ 1842250 h 1842250"/>
                  <a:gd name="connsiteX24" fmla="*/ 2648342 w 7497877"/>
                  <a:gd name="connsiteY24" fmla="*/ 1088361 h 1842250"/>
                  <a:gd name="connsiteX25" fmla="*/ 2762045 w 7497877"/>
                  <a:gd name="connsiteY25" fmla="*/ 1088361 h 1842250"/>
                  <a:gd name="connsiteX26" fmla="*/ 2762045 w 7497877"/>
                  <a:gd name="connsiteY26" fmla="*/ 1167997 h 1842250"/>
                  <a:gd name="connsiteX27" fmla="*/ 2847323 w 7497877"/>
                  <a:gd name="connsiteY27" fmla="*/ 1167997 h 1842250"/>
                  <a:gd name="connsiteX28" fmla="*/ 2847323 w 7497877"/>
                  <a:gd name="connsiteY28" fmla="*/ 1842250 h 1842250"/>
                  <a:gd name="connsiteX29" fmla="*/ 2762045 w 7497877"/>
                  <a:gd name="connsiteY29" fmla="*/ 1842250 h 1842250"/>
                  <a:gd name="connsiteX30" fmla="*/ 2648342 w 7497877"/>
                  <a:gd name="connsiteY30" fmla="*/ 1842250 h 1842250"/>
                  <a:gd name="connsiteX31" fmla="*/ 2648342 w 7497877"/>
                  <a:gd name="connsiteY31" fmla="*/ 1167997 h 1842250"/>
                  <a:gd name="connsiteX32" fmla="*/ 7485475 w 7497877"/>
                  <a:gd name="connsiteY32" fmla="*/ 812289 h 1842250"/>
                  <a:gd name="connsiteX33" fmla="*/ 7497877 w 7497877"/>
                  <a:gd name="connsiteY33" fmla="*/ 819238 h 1842250"/>
                  <a:gd name="connsiteX34" fmla="*/ 7497877 w 7497877"/>
                  <a:gd name="connsiteY34" fmla="*/ 1842250 h 1842250"/>
                  <a:gd name="connsiteX35" fmla="*/ 7428623 w 7497877"/>
                  <a:gd name="connsiteY35" fmla="*/ 1842250 h 1842250"/>
                  <a:gd name="connsiteX36" fmla="*/ 7428623 w 7497877"/>
                  <a:gd name="connsiteY36" fmla="*/ 865380 h 1842250"/>
                  <a:gd name="connsiteX37" fmla="*/ 7457049 w 7497877"/>
                  <a:gd name="connsiteY37" fmla="*/ 865380 h 1842250"/>
                  <a:gd name="connsiteX38" fmla="*/ 7457049 w 7497877"/>
                  <a:gd name="connsiteY38" fmla="*/ 822907 h 1842250"/>
                  <a:gd name="connsiteX39" fmla="*/ 7466524 w 7497877"/>
                  <a:gd name="connsiteY39" fmla="*/ 822907 h 1842250"/>
                  <a:gd name="connsiteX40" fmla="*/ 37901 w 7497877"/>
                  <a:gd name="connsiteY40" fmla="*/ 812289 h 1842250"/>
                  <a:gd name="connsiteX41" fmla="*/ 307947 w 7497877"/>
                  <a:gd name="connsiteY41" fmla="*/ 812289 h 1842250"/>
                  <a:gd name="connsiteX42" fmla="*/ 307947 w 7497877"/>
                  <a:gd name="connsiteY42" fmla="*/ 844144 h 1842250"/>
                  <a:gd name="connsiteX43" fmla="*/ 279521 w 7497877"/>
                  <a:gd name="connsiteY43" fmla="*/ 844144 h 1842250"/>
                  <a:gd name="connsiteX44" fmla="*/ 279521 w 7497877"/>
                  <a:gd name="connsiteY44" fmla="*/ 934398 h 1842250"/>
                  <a:gd name="connsiteX45" fmla="*/ 345848 w 7497877"/>
                  <a:gd name="connsiteY45" fmla="*/ 934398 h 1842250"/>
                  <a:gd name="connsiteX46" fmla="*/ 345848 w 7497877"/>
                  <a:gd name="connsiteY46" fmla="*/ 1842250 h 1842250"/>
                  <a:gd name="connsiteX47" fmla="*/ 279521 w 7497877"/>
                  <a:gd name="connsiteY47" fmla="*/ 1842250 h 1842250"/>
                  <a:gd name="connsiteX48" fmla="*/ 61590 w 7497877"/>
                  <a:gd name="connsiteY48" fmla="*/ 1842250 h 1842250"/>
                  <a:gd name="connsiteX49" fmla="*/ 0 w 7497877"/>
                  <a:gd name="connsiteY49" fmla="*/ 1842250 h 1842250"/>
                  <a:gd name="connsiteX50" fmla="*/ 0 w 7497877"/>
                  <a:gd name="connsiteY50" fmla="*/ 934398 h 1842250"/>
                  <a:gd name="connsiteX51" fmla="*/ 61590 w 7497877"/>
                  <a:gd name="connsiteY51" fmla="*/ 934398 h 1842250"/>
                  <a:gd name="connsiteX52" fmla="*/ 61590 w 7497877"/>
                  <a:gd name="connsiteY52" fmla="*/ 844144 h 1842250"/>
                  <a:gd name="connsiteX53" fmla="*/ 37901 w 7497877"/>
                  <a:gd name="connsiteY53" fmla="*/ 844144 h 1842250"/>
                  <a:gd name="connsiteX54" fmla="*/ 6779566 w 7497877"/>
                  <a:gd name="connsiteY54" fmla="*/ 775126 h 1842250"/>
                  <a:gd name="connsiteX55" fmla="*/ 6997497 w 7497877"/>
                  <a:gd name="connsiteY55" fmla="*/ 775126 h 1842250"/>
                  <a:gd name="connsiteX56" fmla="*/ 6997497 w 7497877"/>
                  <a:gd name="connsiteY56" fmla="*/ 1534324 h 1842250"/>
                  <a:gd name="connsiteX57" fmla="*/ 7011710 w 7497877"/>
                  <a:gd name="connsiteY57" fmla="*/ 1534324 h 1842250"/>
                  <a:gd name="connsiteX58" fmla="*/ 7011710 w 7497877"/>
                  <a:gd name="connsiteY58" fmla="*/ 1842250 h 1842250"/>
                  <a:gd name="connsiteX59" fmla="*/ 6713239 w 7497877"/>
                  <a:gd name="connsiteY59" fmla="*/ 1842250 h 1842250"/>
                  <a:gd name="connsiteX60" fmla="*/ 6713239 w 7497877"/>
                  <a:gd name="connsiteY60" fmla="*/ 1534324 h 1842250"/>
                  <a:gd name="connsiteX61" fmla="*/ 6779566 w 7497877"/>
                  <a:gd name="connsiteY61" fmla="*/ 1534324 h 1842250"/>
                  <a:gd name="connsiteX62" fmla="*/ 2293019 w 7497877"/>
                  <a:gd name="connsiteY62" fmla="*/ 732653 h 1842250"/>
                  <a:gd name="connsiteX63" fmla="*/ 2591490 w 7497877"/>
                  <a:gd name="connsiteY63" fmla="*/ 732653 h 1842250"/>
                  <a:gd name="connsiteX64" fmla="*/ 2591490 w 7497877"/>
                  <a:gd name="connsiteY64" fmla="*/ 1842250 h 1842250"/>
                  <a:gd name="connsiteX65" fmla="*/ 2293019 w 7497877"/>
                  <a:gd name="connsiteY65" fmla="*/ 1842250 h 1842250"/>
                  <a:gd name="connsiteX66" fmla="*/ 1923483 w 7497877"/>
                  <a:gd name="connsiteY66" fmla="*/ 684871 h 1842250"/>
                  <a:gd name="connsiteX67" fmla="*/ 1956646 w 7497877"/>
                  <a:gd name="connsiteY67" fmla="*/ 684871 h 1842250"/>
                  <a:gd name="connsiteX68" fmla="*/ 1956646 w 7497877"/>
                  <a:gd name="connsiteY68" fmla="*/ 711417 h 1842250"/>
                  <a:gd name="connsiteX69" fmla="*/ 1956646 w 7497877"/>
                  <a:gd name="connsiteY69" fmla="*/ 796362 h 1842250"/>
                  <a:gd name="connsiteX70" fmla="*/ 2075087 w 7497877"/>
                  <a:gd name="connsiteY70" fmla="*/ 796362 h 1842250"/>
                  <a:gd name="connsiteX71" fmla="*/ 2075087 w 7497877"/>
                  <a:gd name="connsiteY71" fmla="*/ 886616 h 1842250"/>
                  <a:gd name="connsiteX72" fmla="*/ 2094038 w 7497877"/>
                  <a:gd name="connsiteY72" fmla="*/ 886616 h 1842250"/>
                  <a:gd name="connsiteX73" fmla="*/ 2094038 w 7497877"/>
                  <a:gd name="connsiteY73" fmla="*/ 1842250 h 1842250"/>
                  <a:gd name="connsiteX74" fmla="*/ 2075087 w 7497877"/>
                  <a:gd name="connsiteY74" fmla="*/ 1842250 h 1842250"/>
                  <a:gd name="connsiteX75" fmla="*/ 1738715 w 7497877"/>
                  <a:gd name="connsiteY75" fmla="*/ 1842250 h 1842250"/>
                  <a:gd name="connsiteX76" fmla="*/ 1715027 w 7497877"/>
                  <a:gd name="connsiteY76" fmla="*/ 1842250 h 1842250"/>
                  <a:gd name="connsiteX77" fmla="*/ 1715027 w 7497877"/>
                  <a:gd name="connsiteY77" fmla="*/ 796362 h 1842250"/>
                  <a:gd name="connsiteX78" fmla="*/ 1838205 w 7497877"/>
                  <a:gd name="connsiteY78" fmla="*/ 796362 h 1842250"/>
                  <a:gd name="connsiteX79" fmla="*/ 1838205 w 7497877"/>
                  <a:gd name="connsiteY79" fmla="*/ 711417 h 1842250"/>
                  <a:gd name="connsiteX80" fmla="*/ 1923483 w 7497877"/>
                  <a:gd name="connsiteY80" fmla="*/ 711417 h 1842250"/>
                  <a:gd name="connsiteX81" fmla="*/ 3434791 w 7497877"/>
                  <a:gd name="connsiteY81" fmla="*/ 488435 h 1842250"/>
                  <a:gd name="connsiteX82" fmla="*/ 3614821 w 7497877"/>
                  <a:gd name="connsiteY82" fmla="*/ 488435 h 1842250"/>
                  <a:gd name="connsiteX83" fmla="*/ 3614821 w 7497877"/>
                  <a:gd name="connsiteY83" fmla="*/ 1842250 h 1842250"/>
                  <a:gd name="connsiteX84" fmla="*/ 3434791 w 7497877"/>
                  <a:gd name="connsiteY84" fmla="*/ 1842250 h 1842250"/>
                  <a:gd name="connsiteX85" fmla="*/ 824350 w 7497877"/>
                  <a:gd name="connsiteY85" fmla="*/ 419417 h 1842250"/>
                  <a:gd name="connsiteX86" fmla="*/ 1113346 w 7497877"/>
                  <a:gd name="connsiteY86" fmla="*/ 419417 h 1842250"/>
                  <a:gd name="connsiteX87" fmla="*/ 1113346 w 7497877"/>
                  <a:gd name="connsiteY87" fmla="*/ 1842250 h 1842250"/>
                  <a:gd name="connsiteX88" fmla="*/ 824350 w 7497877"/>
                  <a:gd name="connsiteY88" fmla="*/ 1842250 h 1842250"/>
                  <a:gd name="connsiteX89" fmla="*/ 5329847 w 7497877"/>
                  <a:gd name="connsiteY89" fmla="*/ 31855 h 1842250"/>
                  <a:gd name="connsiteX90" fmla="*/ 5680433 w 7497877"/>
                  <a:gd name="connsiteY90" fmla="*/ 31855 h 1842250"/>
                  <a:gd name="connsiteX91" fmla="*/ 5680433 w 7497877"/>
                  <a:gd name="connsiteY91" fmla="*/ 1465306 h 1842250"/>
                  <a:gd name="connsiteX92" fmla="*/ 5765711 w 7497877"/>
                  <a:gd name="connsiteY92" fmla="*/ 1465306 h 1842250"/>
                  <a:gd name="connsiteX93" fmla="*/ 5765711 w 7497877"/>
                  <a:gd name="connsiteY93" fmla="*/ 1842250 h 1842250"/>
                  <a:gd name="connsiteX94" fmla="*/ 5680433 w 7497877"/>
                  <a:gd name="connsiteY94" fmla="*/ 1842250 h 1842250"/>
                  <a:gd name="connsiteX95" fmla="*/ 5410387 w 7497877"/>
                  <a:gd name="connsiteY95" fmla="*/ 1842250 h 1842250"/>
                  <a:gd name="connsiteX96" fmla="*/ 5329847 w 7497877"/>
                  <a:gd name="connsiteY96" fmla="*/ 1842250 h 1842250"/>
                  <a:gd name="connsiteX97" fmla="*/ 4794494 w 7497877"/>
                  <a:gd name="connsiteY97" fmla="*/ 0 h 1842250"/>
                  <a:gd name="connsiteX98" fmla="*/ 5145079 w 7497877"/>
                  <a:gd name="connsiteY98" fmla="*/ 0 h 1842250"/>
                  <a:gd name="connsiteX99" fmla="*/ 5145079 w 7497877"/>
                  <a:gd name="connsiteY99" fmla="*/ 1842250 h 1842250"/>
                  <a:gd name="connsiteX100" fmla="*/ 4794494 w 7497877"/>
                  <a:gd name="connsiteY100" fmla="*/ 1842250 h 1842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7497877" h="1842250">
                    <a:moveTo>
                      <a:pt x="3287924" y="1486542"/>
                    </a:moveTo>
                    <a:lnTo>
                      <a:pt x="3406365" y="1486542"/>
                    </a:lnTo>
                    <a:lnTo>
                      <a:pt x="3406365" y="1842250"/>
                    </a:lnTo>
                    <a:lnTo>
                      <a:pt x="3287924" y="1842250"/>
                    </a:lnTo>
                    <a:close/>
                    <a:moveTo>
                      <a:pt x="3970144" y="1364433"/>
                    </a:moveTo>
                    <a:lnTo>
                      <a:pt x="4150175" y="1364433"/>
                    </a:lnTo>
                    <a:lnTo>
                      <a:pt x="4150175" y="1842250"/>
                    </a:lnTo>
                    <a:lnTo>
                      <a:pt x="3970144" y="1842250"/>
                    </a:lnTo>
                    <a:close/>
                    <a:moveTo>
                      <a:pt x="7239117" y="1343197"/>
                    </a:moveTo>
                    <a:lnTo>
                      <a:pt x="7414410" y="1343197"/>
                    </a:lnTo>
                    <a:lnTo>
                      <a:pt x="7414410" y="1513087"/>
                    </a:lnTo>
                    <a:lnTo>
                      <a:pt x="7414410" y="1667051"/>
                    </a:lnTo>
                    <a:lnTo>
                      <a:pt x="7414410" y="1842250"/>
                    </a:lnTo>
                    <a:lnTo>
                      <a:pt x="7115939" y="1842250"/>
                    </a:lnTo>
                    <a:lnTo>
                      <a:pt x="7115939" y="1513087"/>
                    </a:lnTo>
                    <a:lnTo>
                      <a:pt x="7239117" y="1513087"/>
                    </a:lnTo>
                    <a:close/>
                    <a:moveTo>
                      <a:pt x="4448646" y="1252943"/>
                    </a:moveTo>
                    <a:lnTo>
                      <a:pt x="4604988" y="1252943"/>
                    </a:lnTo>
                    <a:lnTo>
                      <a:pt x="4604988" y="1842250"/>
                    </a:lnTo>
                    <a:lnTo>
                      <a:pt x="4448646" y="1842250"/>
                    </a:lnTo>
                    <a:close/>
                    <a:moveTo>
                      <a:pt x="3036829" y="1252943"/>
                    </a:moveTo>
                    <a:lnTo>
                      <a:pt x="3155270" y="1252943"/>
                    </a:lnTo>
                    <a:lnTo>
                      <a:pt x="3155270" y="1842250"/>
                    </a:lnTo>
                    <a:lnTo>
                      <a:pt x="3036829" y="1842250"/>
                    </a:lnTo>
                    <a:close/>
                    <a:moveTo>
                      <a:pt x="2648342" y="1088361"/>
                    </a:moveTo>
                    <a:lnTo>
                      <a:pt x="2762045" y="1088361"/>
                    </a:lnTo>
                    <a:lnTo>
                      <a:pt x="2762045" y="1167997"/>
                    </a:lnTo>
                    <a:lnTo>
                      <a:pt x="2847323" y="1167997"/>
                    </a:lnTo>
                    <a:lnTo>
                      <a:pt x="2847323" y="1842250"/>
                    </a:lnTo>
                    <a:lnTo>
                      <a:pt x="2762045" y="1842250"/>
                    </a:lnTo>
                    <a:lnTo>
                      <a:pt x="2648342" y="1842250"/>
                    </a:lnTo>
                    <a:lnTo>
                      <a:pt x="2648342" y="1167997"/>
                    </a:lnTo>
                    <a:close/>
                    <a:moveTo>
                      <a:pt x="7485475" y="812289"/>
                    </a:moveTo>
                    <a:lnTo>
                      <a:pt x="7497877" y="819238"/>
                    </a:lnTo>
                    <a:lnTo>
                      <a:pt x="7497877" y="1842250"/>
                    </a:lnTo>
                    <a:lnTo>
                      <a:pt x="7428623" y="1842250"/>
                    </a:lnTo>
                    <a:lnTo>
                      <a:pt x="7428623" y="865380"/>
                    </a:lnTo>
                    <a:lnTo>
                      <a:pt x="7457049" y="865380"/>
                    </a:lnTo>
                    <a:lnTo>
                      <a:pt x="7457049" y="822907"/>
                    </a:lnTo>
                    <a:lnTo>
                      <a:pt x="7466524" y="822907"/>
                    </a:lnTo>
                    <a:close/>
                    <a:moveTo>
                      <a:pt x="37901" y="812289"/>
                    </a:moveTo>
                    <a:lnTo>
                      <a:pt x="307947" y="812289"/>
                    </a:lnTo>
                    <a:lnTo>
                      <a:pt x="307947" y="844144"/>
                    </a:lnTo>
                    <a:lnTo>
                      <a:pt x="279521" y="844144"/>
                    </a:lnTo>
                    <a:lnTo>
                      <a:pt x="279521" y="934398"/>
                    </a:lnTo>
                    <a:lnTo>
                      <a:pt x="345848" y="934398"/>
                    </a:lnTo>
                    <a:lnTo>
                      <a:pt x="345848" y="1842250"/>
                    </a:lnTo>
                    <a:lnTo>
                      <a:pt x="279521" y="1842250"/>
                    </a:lnTo>
                    <a:lnTo>
                      <a:pt x="61590" y="1842250"/>
                    </a:lnTo>
                    <a:lnTo>
                      <a:pt x="0" y="1842250"/>
                    </a:lnTo>
                    <a:lnTo>
                      <a:pt x="0" y="934398"/>
                    </a:lnTo>
                    <a:lnTo>
                      <a:pt x="61590" y="934398"/>
                    </a:lnTo>
                    <a:lnTo>
                      <a:pt x="61590" y="844144"/>
                    </a:lnTo>
                    <a:lnTo>
                      <a:pt x="37901" y="844144"/>
                    </a:lnTo>
                    <a:close/>
                    <a:moveTo>
                      <a:pt x="6779566" y="775126"/>
                    </a:moveTo>
                    <a:lnTo>
                      <a:pt x="6997497" y="775126"/>
                    </a:lnTo>
                    <a:lnTo>
                      <a:pt x="6997497" y="1534324"/>
                    </a:lnTo>
                    <a:lnTo>
                      <a:pt x="7011710" y="1534324"/>
                    </a:lnTo>
                    <a:lnTo>
                      <a:pt x="7011710" y="1842250"/>
                    </a:lnTo>
                    <a:lnTo>
                      <a:pt x="6713239" y="1842250"/>
                    </a:lnTo>
                    <a:lnTo>
                      <a:pt x="6713239" y="1534324"/>
                    </a:lnTo>
                    <a:lnTo>
                      <a:pt x="6779566" y="1534324"/>
                    </a:lnTo>
                    <a:close/>
                    <a:moveTo>
                      <a:pt x="2293019" y="732653"/>
                    </a:moveTo>
                    <a:lnTo>
                      <a:pt x="2591490" y="732653"/>
                    </a:lnTo>
                    <a:lnTo>
                      <a:pt x="2591490" y="1842250"/>
                    </a:lnTo>
                    <a:lnTo>
                      <a:pt x="2293019" y="1842250"/>
                    </a:lnTo>
                    <a:close/>
                    <a:moveTo>
                      <a:pt x="1923483" y="684871"/>
                    </a:moveTo>
                    <a:lnTo>
                      <a:pt x="1956646" y="684871"/>
                    </a:lnTo>
                    <a:lnTo>
                      <a:pt x="1956646" y="711417"/>
                    </a:lnTo>
                    <a:lnTo>
                      <a:pt x="1956646" y="796362"/>
                    </a:lnTo>
                    <a:lnTo>
                      <a:pt x="2075087" y="796362"/>
                    </a:lnTo>
                    <a:lnTo>
                      <a:pt x="2075087" y="886616"/>
                    </a:lnTo>
                    <a:lnTo>
                      <a:pt x="2094038" y="886616"/>
                    </a:lnTo>
                    <a:lnTo>
                      <a:pt x="2094038" y="1842250"/>
                    </a:lnTo>
                    <a:lnTo>
                      <a:pt x="2075087" y="1842250"/>
                    </a:lnTo>
                    <a:lnTo>
                      <a:pt x="1738715" y="1842250"/>
                    </a:lnTo>
                    <a:lnTo>
                      <a:pt x="1715027" y="1842250"/>
                    </a:lnTo>
                    <a:lnTo>
                      <a:pt x="1715027" y="796362"/>
                    </a:lnTo>
                    <a:lnTo>
                      <a:pt x="1838205" y="796362"/>
                    </a:lnTo>
                    <a:lnTo>
                      <a:pt x="1838205" y="711417"/>
                    </a:lnTo>
                    <a:lnTo>
                      <a:pt x="1923483" y="711417"/>
                    </a:lnTo>
                    <a:close/>
                    <a:moveTo>
                      <a:pt x="3434791" y="488435"/>
                    </a:moveTo>
                    <a:lnTo>
                      <a:pt x="3614821" y="488435"/>
                    </a:lnTo>
                    <a:lnTo>
                      <a:pt x="3614821" y="1842250"/>
                    </a:lnTo>
                    <a:lnTo>
                      <a:pt x="3434791" y="1842250"/>
                    </a:lnTo>
                    <a:close/>
                    <a:moveTo>
                      <a:pt x="824350" y="419417"/>
                    </a:moveTo>
                    <a:lnTo>
                      <a:pt x="1113346" y="419417"/>
                    </a:lnTo>
                    <a:lnTo>
                      <a:pt x="1113346" y="1842250"/>
                    </a:lnTo>
                    <a:lnTo>
                      <a:pt x="824350" y="1842250"/>
                    </a:lnTo>
                    <a:close/>
                    <a:moveTo>
                      <a:pt x="5329847" y="31855"/>
                    </a:moveTo>
                    <a:lnTo>
                      <a:pt x="5680433" y="31855"/>
                    </a:lnTo>
                    <a:lnTo>
                      <a:pt x="5680433" y="1465306"/>
                    </a:lnTo>
                    <a:lnTo>
                      <a:pt x="5765711" y="1465306"/>
                    </a:lnTo>
                    <a:lnTo>
                      <a:pt x="5765711" y="1842250"/>
                    </a:lnTo>
                    <a:lnTo>
                      <a:pt x="5680433" y="1842250"/>
                    </a:lnTo>
                    <a:lnTo>
                      <a:pt x="5410387" y="1842250"/>
                    </a:lnTo>
                    <a:lnTo>
                      <a:pt x="5329847" y="1842250"/>
                    </a:lnTo>
                    <a:close/>
                    <a:moveTo>
                      <a:pt x="4794494" y="0"/>
                    </a:moveTo>
                    <a:lnTo>
                      <a:pt x="5145079" y="0"/>
                    </a:lnTo>
                    <a:lnTo>
                      <a:pt x="5145079" y="1842250"/>
                    </a:lnTo>
                    <a:lnTo>
                      <a:pt x="4794494" y="1842250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19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endParaRPr lang="en-US" sz="2400"/>
              </a:p>
            </p:txBody>
          </p:sp>
        </p:grpSp>
        <p:sp>
          <p:nvSpPr>
            <p:cNvPr id="58" name="ïṡḷîdé">
              <a:extLst>
                <a:ext uri="{FF2B5EF4-FFF2-40B4-BE49-F238E27FC236}">
                  <a16:creationId xmlns:a16="http://schemas.microsoft.com/office/drawing/2014/main" id="{D40126E5-AA5B-0614-545C-48A9F921BBE8}"/>
                </a:ext>
              </a:extLst>
            </p:cNvPr>
            <p:cNvSpPr/>
            <p:nvPr/>
          </p:nvSpPr>
          <p:spPr bwMode="auto">
            <a:xfrm>
              <a:off x="0" y="6436462"/>
              <a:ext cx="12192000" cy="421538"/>
            </a:xfrm>
            <a:custGeom>
              <a:avLst/>
              <a:gdLst>
                <a:gd name="T0" fmla="*/ 132 w 2098"/>
                <a:gd name="T1" fmla="*/ 21 h 101"/>
                <a:gd name="T2" fmla="*/ 138 w 2098"/>
                <a:gd name="T3" fmla="*/ 0 h 101"/>
                <a:gd name="T4" fmla="*/ 281 w 2098"/>
                <a:gd name="T5" fmla="*/ 21 h 101"/>
                <a:gd name="T6" fmla="*/ 289 w 2098"/>
                <a:gd name="T7" fmla="*/ 0 h 101"/>
                <a:gd name="T8" fmla="*/ 675 w 2098"/>
                <a:gd name="T9" fmla="*/ 21 h 101"/>
                <a:gd name="T10" fmla="*/ 685 w 2098"/>
                <a:gd name="T11" fmla="*/ 0 h 101"/>
                <a:gd name="T12" fmla="*/ 706 w 2098"/>
                <a:gd name="T13" fmla="*/ 21 h 101"/>
                <a:gd name="T14" fmla="*/ 710 w 2098"/>
                <a:gd name="T15" fmla="*/ 0 h 101"/>
                <a:gd name="T16" fmla="*/ 819 w 2098"/>
                <a:gd name="T17" fmla="*/ 21 h 101"/>
                <a:gd name="T18" fmla="*/ 824 w 2098"/>
                <a:gd name="T19" fmla="*/ 0 h 101"/>
                <a:gd name="T20" fmla="*/ 889 w 2098"/>
                <a:gd name="T21" fmla="*/ 21 h 101"/>
                <a:gd name="T22" fmla="*/ 895 w 2098"/>
                <a:gd name="T23" fmla="*/ 0 h 101"/>
                <a:gd name="T24" fmla="*/ 979 w 2098"/>
                <a:gd name="T25" fmla="*/ 21 h 101"/>
                <a:gd name="T26" fmla="*/ 987 w 2098"/>
                <a:gd name="T27" fmla="*/ 0 h 101"/>
                <a:gd name="T28" fmla="*/ 1222 w 2098"/>
                <a:gd name="T29" fmla="*/ 21 h 101"/>
                <a:gd name="T30" fmla="*/ 1228 w 2098"/>
                <a:gd name="T31" fmla="*/ 0 h 101"/>
                <a:gd name="T32" fmla="*/ 1257 w 2098"/>
                <a:gd name="T33" fmla="*/ 21 h 101"/>
                <a:gd name="T34" fmla="*/ 1260 w 2098"/>
                <a:gd name="T35" fmla="*/ 4 h 101"/>
                <a:gd name="T36" fmla="*/ 1352 w 2098"/>
                <a:gd name="T37" fmla="*/ 0 h 101"/>
                <a:gd name="T38" fmla="*/ 1362 w 2098"/>
                <a:gd name="T39" fmla="*/ 4 h 101"/>
                <a:gd name="T40" fmla="*/ 1446 w 2098"/>
                <a:gd name="T41" fmla="*/ 0 h 101"/>
                <a:gd name="T42" fmla="*/ 1446 w 2098"/>
                <a:gd name="T43" fmla="*/ 11 h 101"/>
                <a:gd name="T44" fmla="*/ 1477 w 2098"/>
                <a:gd name="T45" fmla="*/ 21 h 101"/>
                <a:gd name="T46" fmla="*/ 1478 w 2098"/>
                <a:gd name="T47" fmla="*/ 0 h 101"/>
                <a:gd name="T48" fmla="*/ 1582 w 2098"/>
                <a:gd name="T49" fmla="*/ 21 h 101"/>
                <a:gd name="T50" fmla="*/ 1610 w 2098"/>
                <a:gd name="T51" fmla="*/ 0 h 101"/>
                <a:gd name="T52" fmla="*/ 1783 w 2098"/>
                <a:gd name="T53" fmla="*/ 21 h 101"/>
                <a:gd name="T54" fmla="*/ 1792 w 2098"/>
                <a:gd name="T55" fmla="*/ 0 h 101"/>
                <a:gd name="T56" fmla="*/ 1884 w 2098"/>
                <a:gd name="T57" fmla="*/ 4 h 101"/>
                <a:gd name="T58" fmla="*/ 1903 w 2098"/>
                <a:gd name="T59" fmla="*/ 11 h 101"/>
                <a:gd name="T60" fmla="*/ 1928 w 2098"/>
                <a:gd name="T61" fmla="*/ 0 h 101"/>
                <a:gd name="T62" fmla="*/ 2029 w 2098"/>
                <a:gd name="T63" fmla="*/ 11 h 101"/>
                <a:gd name="T64" fmla="*/ 2037 w 2098"/>
                <a:gd name="T65" fmla="*/ 19 h 101"/>
                <a:gd name="T66" fmla="*/ 2046 w 2098"/>
                <a:gd name="T67" fmla="*/ 4 h 101"/>
                <a:gd name="T68" fmla="*/ 2081 w 2098"/>
                <a:gd name="T69" fmla="*/ 19 h 101"/>
                <a:gd name="T70" fmla="*/ 2087 w 2098"/>
                <a:gd name="T71" fmla="*/ 21 h 101"/>
                <a:gd name="T72" fmla="*/ 2098 w 2098"/>
                <a:gd name="T73" fmla="*/ 57 h 101"/>
                <a:gd name="T74" fmla="*/ 2098 w 2098"/>
                <a:gd name="T75" fmla="*/ 101 h 101"/>
                <a:gd name="T76" fmla="*/ 0 w 2098"/>
                <a:gd name="T77" fmla="*/ 101 h 101"/>
                <a:gd name="T78" fmla="*/ 0 w 2098"/>
                <a:gd name="T79" fmla="*/ 57 h 101"/>
                <a:gd name="T80" fmla="*/ 4 w 2098"/>
                <a:gd name="T81" fmla="*/ 21 h 101"/>
                <a:gd name="T82" fmla="*/ 132 w 2098"/>
                <a:gd name="T8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01">
                  <a:moveTo>
                    <a:pt x="132" y="0"/>
                  </a:moveTo>
                  <a:lnTo>
                    <a:pt x="132" y="21"/>
                  </a:lnTo>
                  <a:lnTo>
                    <a:pt x="138" y="21"/>
                  </a:lnTo>
                  <a:lnTo>
                    <a:pt x="138" y="0"/>
                  </a:lnTo>
                  <a:lnTo>
                    <a:pt x="281" y="0"/>
                  </a:lnTo>
                  <a:lnTo>
                    <a:pt x="281" y="21"/>
                  </a:lnTo>
                  <a:lnTo>
                    <a:pt x="289" y="21"/>
                  </a:lnTo>
                  <a:lnTo>
                    <a:pt x="289" y="0"/>
                  </a:lnTo>
                  <a:lnTo>
                    <a:pt x="675" y="0"/>
                  </a:lnTo>
                  <a:lnTo>
                    <a:pt x="675" y="21"/>
                  </a:lnTo>
                  <a:lnTo>
                    <a:pt x="685" y="21"/>
                  </a:lnTo>
                  <a:lnTo>
                    <a:pt x="685" y="0"/>
                  </a:lnTo>
                  <a:lnTo>
                    <a:pt x="706" y="0"/>
                  </a:lnTo>
                  <a:lnTo>
                    <a:pt x="706" y="21"/>
                  </a:lnTo>
                  <a:lnTo>
                    <a:pt x="710" y="21"/>
                  </a:lnTo>
                  <a:lnTo>
                    <a:pt x="710" y="0"/>
                  </a:lnTo>
                  <a:lnTo>
                    <a:pt x="819" y="0"/>
                  </a:lnTo>
                  <a:lnTo>
                    <a:pt x="819" y="21"/>
                  </a:lnTo>
                  <a:lnTo>
                    <a:pt x="824" y="21"/>
                  </a:lnTo>
                  <a:lnTo>
                    <a:pt x="824" y="0"/>
                  </a:lnTo>
                  <a:lnTo>
                    <a:pt x="889" y="0"/>
                  </a:lnTo>
                  <a:lnTo>
                    <a:pt x="889" y="21"/>
                  </a:lnTo>
                  <a:lnTo>
                    <a:pt x="895" y="21"/>
                  </a:lnTo>
                  <a:lnTo>
                    <a:pt x="895" y="0"/>
                  </a:lnTo>
                  <a:lnTo>
                    <a:pt x="979" y="0"/>
                  </a:lnTo>
                  <a:lnTo>
                    <a:pt x="979" y="21"/>
                  </a:lnTo>
                  <a:lnTo>
                    <a:pt x="987" y="21"/>
                  </a:lnTo>
                  <a:lnTo>
                    <a:pt x="987" y="0"/>
                  </a:lnTo>
                  <a:lnTo>
                    <a:pt x="1222" y="0"/>
                  </a:lnTo>
                  <a:lnTo>
                    <a:pt x="1222" y="21"/>
                  </a:lnTo>
                  <a:lnTo>
                    <a:pt x="1228" y="21"/>
                  </a:lnTo>
                  <a:lnTo>
                    <a:pt x="1228" y="0"/>
                  </a:lnTo>
                  <a:lnTo>
                    <a:pt x="1257" y="0"/>
                  </a:lnTo>
                  <a:lnTo>
                    <a:pt x="1257" y="21"/>
                  </a:lnTo>
                  <a:lnTo>
                    <a:pt x="1260" y="21"/>
                  </a:lnTo>
                  <a:lnTo>
                    <a:pt x="1260" y="4"/>
                  </a:lnTo>
                  <a:lnTo>
                    <a:pt x="1260" y="0"/>
                  </a:lnTo>
                  <a:lnTo>
                    <a:pt x="1352" y="0"/>
                  </a:lnTo>
                  <a:lnTo>
                    <a:pt x="1352" y="4"/>
                  </a:lnTo>
                  <a:lnTo>
                    <a:pt x="1362" y="4"/>
                  </a:lnTo>
                  <a:lnTo>
                    <a:pt x="1362" y="0"/>
                  </a:lnTo>
                  <a:lnTo>
                    <a:pt x="1446" y="0"/>
                  </a:lnTo>
                  <a:lnTo>
                    <a:pt x="1446" y="4"/>
                  </a:lnTo>
                  <a:lnTo>
                    <a:pt x="1446" y="11"/>
                  </a:lnTo>
                  <a:lnTo>
                    <a:pt x="1477" y="11"/>
                  </a:lnTo>
                  <a:lnTo>
                    <a:pt x="1477" y="21"/>
                  </a:lnTo>
                  <a:lnTo>
                    <a:pt x="1478" y="21"/>
                  </a:lnTo>
                  <a:lnTo>
                    <a:pt x="1478" y="0"/>
                  </a:lnTo>
                  <a:lnTo>
                    <a:pt x="1582" y="0"/>
                  </a:lnTo>
                  <a:lnTo>
                    <a:pt x="1582" y="21"/>
                  </a:lnTo>
                  <a:lnTo>
                    <a:pt x="1610" y="21"/>
                  </a:lnTo>
                  <a:lnTo>
                    <a:pt x="1610" y="0"/>
                  </a:lnTo>
                  <a:lnTo>
                    <a:pt x="1783" y="0"/>
                  </a:lnTo>
                  <a:lnTo>
                    <a:pt x="1783" y="21"/>
                  </a:lnTo>
                  <a:lnTo>
                    <a:pt x="1792" y="21"/>
                  </a:lnTo>
                  <a:lnTo>
                    <a:pt x="1792" y="0"/>
                  </a:lnTo>
                  <a:lnTo>
                    <a:pt x="1884" y="0"/>
                  </a:lnTo>
                  <a:lnTo>
                    <a:pt x="1884" y="4"/>
                  </a:lnTo>
                  <a:lnTo>
                    <a:pt x="1903" y="4"/>
                  </a:lnTo>
                  <a:lnTo>
                    <a:pt x="1903" y="11"/>
                  </a:lnTo>
                  <a:lnTo>
                    <a:pt x="1928" y="11"/>
                  </a:lnTo>
                  <a:lnTo>
                    <a:pt x="1928" y="0"/>
                  </a:lnTo>
                  <a:lnTo>
                    <a:pt x="2029" y="0"/>
                  </a:lnTo>
                  <a:lnTo>
                    <a:pt x="2029" y="11"/>
                  </a:lnTo>
                  <a:lnTo>
                    <a:pt x="2037" y="11"/>
                  </a:lnTo>
                  <a:lnTo>
                    <a:pt x="2037" y="19"/>
                  </a:lnTo>
                  <a:lnTo>
                    <a:pt x="2046" y="19"/>
                  </a:lnTo>
                  <a:lnTo>
                    <a:pt x="2046" y="4"/>
                  </a:lnTo>
                  <a:lnTo>
                    <a:pt x="2081" y="4"/>
                  </a:lnTo>
                  <a:lnTo>
                    <a:pt x="2081" y="19"/>
                  </a:lnTo>
                  <a:lnTo>
                    <a:pt x="2087" y="19"/>
                  </a:lnTo>
                  <a:lnTo>
                    <a:pt x="2087" y="21"/>
                  </a:lnTo>
                  <a:lnTo>
                    <a:pt x="2098" y="21"/>
                  </a:lnTo>
                  <a:lnTo>
                    <a:pt x="2098" y="57"/>
                  </a:lnTo>
                  <a:lnTo>
                    <a:pt x="2098" y="57"/>
                  </a:lnTo>
                  <a:lnTo>
                    <a:pt x="2098" y="101"/>
                  </a:lnTo>
                  <a:lnTo>
                    <a:pt x="2098" y="101"/>
                  </a:lnTo>
                  <a:lnTo>
                    <a:pt x="0" y="10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21"/>
                  </a:lnTo>
                  <a:lnTo>
                    <a:pt x="4" y="21"/>
                  </a:lnTo>
                  <a:lnTo>
                    <a:pt x="4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 sz="2000"/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8E6AD-9D37-499C-898E-ED12AC36D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68039BD-B438-9ABA-9010-CBE461D78E66}"/>
              </a:ext>
            </a:extLst>
          </p:cNvPr>
          <p:cNvGrpSpPr/>
          <p:nvPr/>
        </p:nvGrpSpPr>
        <p:grpSpPr>
          <a:xfrm>
            <a:off x="207789" y="2133805"/>
            <a:ext cx="2709783" cy="1366528"/>
            <a:chOff x="207789" y="2133805"/>
            <a:chExt cx="2709783" cy="1366528"/>
          </a:xfrm>
        </p:grpSpPr>
        <p:sp>
          <p:nvSpPr>
            <p:cNvPr id="48" name="íś1iḋè">
              <a:extLst>
                <a:ext uri="{FF2B5EF4-FFF2-40B4-BE49-F238E27FC236}">
                  <a16:creationId xmlns:a16="http://schemas.microsoft.com/office/drawing/2014/main" id="{2A390DB1-76DA-E702-CF0F-0ABE74E3B5BF}"/>
                </a:ext>
              </a:extLst>
            </p:cNvPr>
            <p:cNvSpPr/>
            <p:nvPr/>
          </p:nvSpPr>
          <p:spPr bwMode="auto">
            <a:xfrm>
              <a:off x="320505" y="2476174"/>
              <a:ext cx="2597067" cy="960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Built a data pipeline with Twitter API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Conducted it in Airflow</a:t>
              </a:r>
            </a:p>
          </p:txBody>
        </p:sp>
        <p:sp>
          <p:nvSpPr>
            <p:cNvPr id="90" name="ïṧḷïḍe">
              <a:extLst>
                <a:ext uri="{FF2B5EF4-FFF2-40B4-BE49-F238E27FC236}">
                  <a16:creationId xmlns:a16="http://schemas.microsoft.com/office/drawing/2014/main" id="{9BBE922F-DEAC-491B-908F-0FC6F6F92060}"/>
                </a:ext>
              </a:extLst>
            </p:cNvPr>
            <p:cNvSpPr/>
            <p:nvPr/>
          </p:nvSpPr>
          <p:spPr>
            <a:xfrm>
              <a:off x="480351" y="2133805"/>
              <a:ext cx="1526371" cy="385103"/>
            </a:xfrm>
            <a:prstGeom prst="rect">
              <a:avLst/>
            </a:prstGeom>
            <a:noFill/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</a:rPr>
                <a:t>Pipeline</a:t>
              </a:r>
              <a:endParaRPr lang="id-ID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44" name="肘形连接符 11">
              <a:extLst>
                <a:ext uri="{FF2B5EF4-FFF2-40B4-BE49-F238E27FC236}">
                  <a16:creationId xmlns:a16="http://schemas.microsoft.com/office/drawing/2014/main" id="{08C65CC8-C4FD-872B-AB6F-AA4184875A8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-263326" y="2800889"/>
              <a:ext cx="1170559" cy="228329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70ABDF4-951E-8C6F-4C0F-CE93302D4BEE}"/>
              </a:ext>
            </a:extLst>
          </p:cNvPr>
          <p:cNvGrpSpPr/>
          <p:nvPr/>
        </p:nvGrpSpPr>
        <p:grpSpPr>
          <a:xfrm>
            <a:off x="3376262" y="2132125"/>
            <a:ext cx="3077207" cy="1368208"/>
            <a:chOff x="3376262" y="2132125"/>
            <a:chExt cx="3077207" cy="1368208"/>
          </a:xfrm>
        </p:grpSpPr>
        <p:sp>
          <p:nvSpPr>
            <p:cNvPr id="32" name="îṧḻîḋe">
              <a:extLst>
                <a:ext uri="{FF2B5EF4-FFF2-40B4-BE49-F238E27FC236}">
                  <a16:creationId xmlns:a16="http://schemas.microsoft.com/office/drawing/2014/main" id="{BC20A269-B2C0-712D-D6E6-A56546DE0D75}"/>
                </a:ext>
              </a:extLst>
            </p:cNvPr>
            <p:cNvSpPr/>
            <p:nvPr/>
          </p:nvSpPr>
          <p:spPr>
            <a:xfrm>
              <a:off x="3628071" y="2132125"/>
              <a:ext cx="2825398" cy="385102"/>
            </a:xfrm>
            <a:prstGeom prst="rect">
              <a:avLst/>
            </a:prstGeom>
            <a:noFill/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</a:rPr>
                <a:t>Feature Engineering</a:t>
              </a:r>
              <a:endParaRPr lang="id-ID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4" name="íś1iḋè">
              <a:extLst>
                <a:ext uri="{FF2B5EF4-FFF2-40B4-BE49-F238E27FC236}">
                  <a16:creationId xmlns:a16="http://schemas.microsoft.com/office/drawing/2014/main" id="{819EAFE8-9D0A-F61B-CAD8-15ADDEBE99A1}"/>
                </a:ext>
              </a:extLst>
            </p:cNvPr>
            <p:cNvSpPr/>
            <p:nvPr/>
          </p:nvSpPr>
          <p:spPr bwMode="auto">
            <a:xfrm>
              <a:off x="3488127" y="2476174"/>
              <a:ext cx="2839180" cy="960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Assigned coordinates by merging data sources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Unified county labels with Spark</a:t>
              </a:r>
            </a:p>
          </p:txBody>
        </p:sp>
        <p:cxnSp>
          <p:nvCxnSpPr>
            <p:cNvPr id="102" name="肘形连接符 11">
              <a:extLst>
                <a:ext uri="{FF2B5EF4-FFF2-40B4-BE49-F238E27FC236}">
                  <a16:creationId xmlns:a16="http://schemas.microsoft.com/office/drawing/2014/main" id="{6CDCC053-C892-AB1D-F211-3C2AE873B44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905147" y="2800889"/>
              <a:ext cx="1170559" cy="228329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C860110-290B-E7F4-1892-60CDE550D75A}"/>
              </a:ext>
            </a:extLst>
          </p:cNvPr>
          <p:cNvGrpSpPr/>
          <p:nvPr/>
        </p:nvGrpSpPr>
        <p:grpSpPr>
          <a:xfrm>
            <a:off x="6541657" y="2144096"/>
            <a:ext cx="2918186" cy="1356237"/>
            <a:chOff x="6541657" y="2144096"/>
            <a:chExt cx="2918186" cy="1356237"/>
          </a:xfrm>
        </p:grpSpPr>
        <p:sp>
          <p:nvSpPr>
            <p:cNvPr id="18" name="ïṧḷïḍe">
              <a:extLst>
                <a:ext uri="{FF2B5EF4-FFF2-40B4-BE49-F238E27FC236}">
                  <a16:creationId xmlns:a16="http://schemas.microsoft.com/office/drawing/2014/main" id="{AD47C22F-5B46-4F29-F21A-238F7A2FD32D}"/>
                </a:ext>
              </a:extLst>
            </p:cNvPr>
            <p:cNvSpPr/>
            <p:nvPr/>
          </p:nvSpPr>
          <p:spPr>
            <a:xfrm>
              <a:off x="6790863" y="2144096"/>
              <a:ext cx="1526371" cy="385103"/>
            </a:xfrm>
            <a:prstGeom prst="rect">
              <a:avLst/>
            </a:prstGeom>
            <a:noFill/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</a:rPr>
                <a:t>Labeling</a:t>
              </a:r>
              <a:endParaRPr lang="id-ID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5" name="íś1iḋè">
              <a:extLst>
                <a:ext uri="{FF2B5EF4-FFF2-40B4-BE49-F238E27FC236}">
                  <a16:creationId xmlns:a16="http://schemas.microsoft.com/office/drawing/2014/main" id="{3774992D-5621-28CD-7FE4-C303C1814C00}"/>
                </a:ext>
              </a:extLst>
            </p:cNvPr>
            <p:cNvSpPr/>
            <p:nvPr/>
          </p:nvSpPr>
          <p:spPr bwMode="auto">
            <a:xfrm>
              <a:off x="6671663" y="2476174"/>
              <a:ext cx="2788180" cy="9593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Identified data imbalances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Utilized iterative semi-supervised learning</a:t>
              </a:r>
            </a:p>
          </p:txBody>
        </p:sp>
        <p:cxnSp>
          <p:nvCxnSpPr>
            <p:cNvPr id="103" name="肘形连接符 11">
              <a:extLst>
                <a:ext uri="{FF2B5EF4-FFF2-40B4-BE49-F238E27FC236}">
                  <a16:creationId xmlns:a16="http://schemas.microsoft.com/office/drawing/2014/main" id="{14A2BD93-46B1-A86E-3109-008D017CD29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070542" y="2800889"/>
              <a:ext cx="1170559" cy="228329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D972FBB-DD65-88BF-40D0-9C5FECB4EB00}"/>
              </a:ext>
            </a:extLst>
          </p:cNvPr>
          <p:cNvGrpSpPr/>
          <p:nvPr/>
        </p:nvGrpSpPr>
        <p:grpSpPr>
          <a:xfrm>
            <a:off x="9589696" y="2133805"/>
            <a:ext cx="2714422" cy="1366528"/>
            <a:chOff x="9589696" y="2133805"/>
            <a:chExt cx="2714422" cy="1366528"/>
          </a:xfrm>
        </p:grpSpPr>
        <p:sp>
          <p:nvSpPr>
            <p:cNvPr id="85" name="ïṧḷïḍe">
              <a:extLst>
                <a:ext uri="{FF2B5EF4-FFF2-40B4-BE49-F238E27FC236}">
                  <a16:creationId xmlns:a16="http://schemas.microsoft.com/office/drawing/2014/main" id="{D18098AF-5DB1-F4F9-AAA9-88B2875BC789}"/>
                </a:ext>
              </a:extLst>
            </p:cNvPr>
            <p:cNvSpPr/>
            <p:nvPr/>
          </p:nvSpPr>
          <p:spPr>
            <a:xfrm>
              <a:off x="9840647" y="2133805"/>
              <a:ext cx="1526371" cy="385103"/>
            </a:xfrm>
            <a:prstGeom prst="rect">
              <a:avLst/>
            </a:prstGeom>
            <a:noFill/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</a:rPr>
                <a:t>Dashboard</a:t>
              </a:r>
              <a:endParaRPr lang="id-ID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8" name="íś1iḋè">
              <a:extLst>
                <a:ext uri="{FF2B5EF4-FFF2-40B4-BE49-F238E27FC236}">
                  <a16:creationId xmlns:a16="http://schemas.microsoft.com/office/drawing/2014/main" id="{44096D72-E6E7-D14C-FD7C-858777B47AC8}"/>
                </a:ext>
              </a:extLst>
            </p:cNvPr>
            <p:cNvSpPr/>
            <p:nvPr/>
          </p:nvSpPr>
          <p:spPr bwMode="auto">
            <a:xfrm>
              <a:off x="9707051" y="2476174"/>
              <a:ext cx="2597067" cy="960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Built an interactive dashboard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Deployed it to AWS EC2</a:t>
              </a:r>
            </a:p>
          </p:txBody>
        </p:sp>
        <p:cxnSp>
          <p:nvCxnSpPr>
            <p:cNvPr id="104" name="肘形连接符 11">
              <a:extLst>
                <a:ext uri="{FF2B5EF4-FFF2-40B4-BE49-F238E27FC236}">
                  <a16:creationId xmlns:a16="http://schemas.microsoft.com/office/drawing/2014/main" id="{BC282BBC-BB47-4464-0F92-3DBF14F3180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118581" y="2800889"/>
              <a:ext cx="1170559" cy="228329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3D003BB-0D28-9634-7B1E-38F1AD206F17}"/>
              </a:ext>
            </a:extLst>
          </p:cNvPr>
          <p:cNvGrpSpPr/>
          <p:nvPr/>
        </p:nvGrpSpPr>
        <p:grpSpPr>
          <a:xfrm>
            <a:off x="1794477" y="3610626"/>
            <a:ext cx="2717283" cy="1313394"/>
            <a:chOff x="1794477" y="3610626"/>
            <a:chExt cx="2717283" cy="1313394"/>
          </a:xfrm>
        </p:grpSpPr>
        <p:sp>
          <p:nvSpPr>
            <p:cNvPr id="54" name="îslíde">
              <a:extLst>
                <a:ext uri="{FF2B5EF4-FFF2-40B4-BE49-F238E27FC236}">
                  <a16:creationId xmlns:a16="http://schemas.microsoft.com/office/drawing/2014/main" id="{69D72F63-32A8-AA38-C092-43D5D2C19412}"/>
                </a:ext>
              </a:extLst>
            </p:cNvPr>
            <p:cNvSpPr/>
            <p:nvPr/>
          </p:nvSpPr>
          <p:spPr>
            <a:xfrm>
              <a:off x="2041335" y="3763635"/>
              <a:ext cx="1526371" cy="385103"/>
            </a:xfrm>
            <a:prstGeom prst="rect">
              <a:avLst/>
            </a:prstGeom>
            <a:noFill/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</a:rPr>
                <a:t>Database</a:t>
              </a:r>
              <a:endParaRPr lang="id-ID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3" name="íś1iḋè">
              <a:extLst>
                <a:ext uri="{FF2B5EF4-FFF2-40B4-BE49-F238E27FC236}">
                  <a16:creationId xmlns:a16="http://schemas.microsoft.com/office/drawing/2014/main" id="{EE1782E3-E09A-D88C-D718-56FC80D29D26}"/>
                </a:ext>
              </a:extLst>
            </p:cNvPr>
            <p:cNvSpPr/>
            <p:nvPr/>
          </p:nvSpPr>
          <p:spPr bwMode="auto">
            <a:xfrm>
              <a:off x="1914693" y="4105543"/>
              <a:ext cx="2597067" cy="8184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Collected 450k tweets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Put the database to GCP Storage for data retrieve</a:t>
              </a:r>
            </a:p>
          </p:txBody>
        </p:sp>
        <p:cxnSp>
          <p:nvCxnSpPr>
            <p:cNvPr id="105" name="肘形连接符 11">
              <a:extLst>
                <a:ext uri="{FF2B5EF4-FFF2-40B4-BE49-F238E27FC236}">
                  <a16:creationId xmlns:a16="http://schemas.microsoft.com/office/drawing/2014/main" id="{80C7C15A-7847-7C05-E5DE-80014E37963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68562" y="4136541"/>
              <a:ext cx="1280160" cy="228329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2F9B36F-BC5E-DF8F-6F90-E07DA8A35397}"/>
              </a:ext>
            </a:extLst>
          </p:cNvPr>
          <p:cNvGrpSpPr/>
          <p:nvPr/>
        </p:nvGrpSpPr>
        <p:grpSpPr>
          <a:xfrm>
            <a:off x="4973105" y="3610626"/>
            <a:ext cx="3238005" cy="1455535"/>
            <a:chOff x="4973105" y="3610626"/>
            <a:chExt cx="3238005" cy="1455535"/>
          </a:xfrm>
        </p:grpSpPr>
        <p:sp>
          <p:nvSpPr>
            <p:cNvPr id="40" name="ïşlîḓe">
              <a:extLst>
                <a:ext uri="{FF2B5EF4-FFF2-40B4-BE49-F238E27FC236}">
                  <a16:creationId xmlns:a16="http://schemas.microsoft.com/office/drawing/2014/main" id="{06057FB4-FA5C-09F6-6B62-4D3BC578AB1D}"/>
                </a:ext>
              </a:extLst>
            </p:cNvPr>
            <p:cNvSpPr/>
            <p:nvPr/>
          </p:nvSpPr>
          <p:spPr>
            <a:xfrm>
              <a:off x="5217444" y="3763635"/>
              <a:ext cx="2140976" cy="385103"/>
            </a:xfrm>
            <a:prstGeom prst="rect">
              <a:avLst/>
            </a:prstGeom>
            <a:noFill/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</a:rPr>
                <a:t>Data Refinement</a:t>
              </a:r>
              <a:endParaRPr lang="id-ID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7" name="íś1iḋè">
              <a:extLst>
                <a:ext uri="{FF2B5EF4-FFF2-40B4-BE49-F238E27FC236}">
                  <a16:creationId xmlns:a16="http://schemas.microsoft.com/office/drawing/2014/main" id="{10E0F83A-C884-4BE2-1D97-F76AD79265AE}"/>
                </a:ext>
              </a:extLst>
            </p:cNvPr>
            <p:cNvSpPr/>
            <p:nvPr/>
          </p:nvSpPr>
          <p:spPr bwMode="auto">
            <a:xfrm>
              <a:off x="5089584" y="4105543"/>
              <a:ext cx="3121526" cy="960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POS</a:t>
              </a:r>
              <a:r>
                <a:rPr lang="zh-CN" alt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 </a:t>
              </a:r>
              <a:r>
                <a:rPr lang="en-US" altLang="zh-CN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Tagging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DBSCAN Clustering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Cut ~50% irrelevant tweets</a:t>
              </a:r>
            </a:p>
          </p:txBody>
        </p:sp>
        <p:cxnSp>
          <p:nvCxnSpPr>
            <p:cNvPr id="106" name="肘形连接符 11">
              <a:extLst>
                <a:ext uri="{FF2B5EF4-FFF2-40B4-BE49-F238E27FC236}">
                  <a16:creationId xmlns:a16="http://schemas.microsoft.com/office/drawing/2014/main" id="{657D049E-8139-7395-A9BF-FE4F30FAEC0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447190" y="4136541"/>
              <a:ext cx="1280160" cy="228329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B9E4D76-DF88-69A2-F7B9-45E43D27B484}"/>
              </a:ext>
            </a:extLst>
          </p:cNvPr>
          <p:cNvGrpSpPr/>
          <p:nvPr/>
        </p:nvGrpSpPr>
        <p:grpSpPr>
          <a:xfrm>
            <a:off x="8133985" y="3581718"/>
            <a:ext cx="3238421" cy="1508760"/>
            <a:chOff x="8133985" y="3581718"/>
            <a:chExt cx="3238421" cy="1508760"/>
          </a:xfrm>
        </p:grpSpPr>
        <p:sp>
          <p:nvSpPr>
            <p:cNvPr id="25" name="ís1îḋè">
              <a:extLst>
                <a:ext uri="{FF2B5EF4-FFF2-40B4-BE49-F238E27FC236}">
                  <a16:creationId xmlns:a16="http://schemas.microsoft.com/office/drawing/2014/main" id="{70BC6BE3-1AAA-FBFC-47E3-F91775AAAD7E}"/>
                </a:ext>
              </a:extLst>
            </p:cNvPr>
            <p:cNvSpPr/>
            <p:nvPr/>
          </p:nvSpPr>
          <p:spPr>
            <a:xfrm>
              <a:off x="8374660" y="3763635"/>
              <a:ext cx="1526371" cy="385103"/>
            </a:xfrm>
            <a:prstGeom prst="rect">
              <a:avLst/>
            </a:prstGeom>
            <a:noFill/>
            <a:ln w="3175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b="1" dirty="0">
                  <a:solidFill>
                    <a:schemeClr val="accent1">
                      <a:lumMod val="50000"/>
                    </a:schemeClr>
                  </a:solidFill>
                </a:rPr>
                <a:t>Modeling</a:t>
              </a:r>
              <a:endParaRPr lang="id-ID" altLang="zh-CN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6" name="íś1iḋè">
              <a:extLst>
                <a:ext uri="{FF2B5EF4-FFF2-40B4-BE49-F238E27FC236}">
                  <a16:creationId xmlns:a16="http://schemas.microsoft.com/office/drawing/2014/main" id="{70167692-07C8-6C81-581E-4BBD8A4D3681}"/>
                </a:ext>
              </a:extLst>
            </p:cNvPr>
            <p:cNvSpPr/>
            <p:nvPr/>
          </p:nvSpPr>
          <p:spPr bwMode="auto">
            <a:xfrm>
              <a:off x="8250880" y="4105543"/>
              <a:ext cx="3121526" cy="9606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ML: Ensemble model with classification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DL: Fine tune </a:t>
              </a:r>
              <a:r>
                <a:rPr lang="en-US" sz="1400" spc="50" dirty="0" err="1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RoBERTa</a:t>
              </a: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Reached 0.91 F1 score</a:t>
              </a:r>
            </a:p>
          </p:txBody>
        </p:sp>
        <p:cxnSp>
          <p:nvCxnSpPr>
            <p:cNvPr id="107" name="肘形连接符 11">
              <a:extLst>
                <a:ext uri="{FF2B5EF4-FFF2-40B4-BE49-F238E27FC236}">
                  <a16:creationId xmlns:a16="http://schemas.microsoft.com/office/drawing/2014/main" id="{0F188BF3-7AD0-626B-6754-0F9CAD1E671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93770" y="4221933"/>
              <a:ext cx="1508760" cy="228329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60CDCFD-B447-FCEA-716A-083852385B63}"/>
              </a:ext>
            </a:extLst>
          </p:cNvPr>
          <p:cNvCxnSpPr/>
          <p:nvPr/>
        </p:nvCxnSpPr>
        <p:spPr>
          <a:xfrm>
            <a:off x="122205" y="3562934"/>
            <a:ext cx="118872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şlíḓè">
            <a:extLst>
              <a:ext uri="{FF2B5EF4-FFF2-40B4-BE49-F238E27FC236}">
                <a16:creationId xmlns:a16="http://schemas.microsoft.com/office/drawing/2014/main" id="{5B7A4129-A8BE-E9D1-A27D-DFFB8764F190}"/>
              </a:ext>
            </a:extLst>
          </p:cNvPr>
          <p:cNvSpPr/>
          <p:nvPr/>
        </p:nvSpPr>
        <p:spPr>
          <a:xfrm>
            <a:off x="1708893" y="3469973"/>
            <a:ext cx="171170" cy="1711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700" b="1" dirty="0">
              <a:solidFill>
                <a:schemeClr val="bg1"/>
              </a:solidFill>
            </a:endParaRPr>
          </a:p>
        </p:txBody>
      </p:sp>
      <p:sp>
        <p:nvSpPr>
          <p:cNvPr id="43" name="îṡḻíḍé">
            <a:extLst>
              <a:ext uri="{FF2B5EF4-FFF2-40B4-BE49-F238E27FC236}">
                <a16:creationId xmlns:a16="http://schemas.microsoft.com/office/drawing/2014/main" id="{B3C3670F-28DF-8EB1-71C4-A5294F9CE47C}"/>
              </a:ext>
            </a:extLst>
          </p:cNvPr>
          <p:cNvSpPr/>
          <p:nvPr/>
        </p:nvSpPr>
        <p:spPr>
          <a:xfrm>
            <a:off x="122204" y="3484725"/>
            <a:ext cx="171169" cy="1711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700" b="1" dirty="0">
              <a:solidFill>
                <a:schemeClr val="bg1"/>
              </a:solidFill>
            </a:endParaRPr>
          </a:p>
        </p:txBody>
      </p:sp>
      <p:sp>
        <p:nvSpPr>
          <p:cNvPr id="36" name="î$ľïdê">
            <a:extLst>
              <a:ext uri="{FF2B5EF4-FFF2-40B4-BE49-F238E27FC236}">
                <a16:creationId xmlns:a16="http://schemas.microsoft.com/office/drawing/2014/main" id="{13B39406-9D3A-FA39-DFC8-36747AA073D6}"/>
              </a:ext>
            </a:extLst>
          </p:cNvPr>
          <p:cNvSpPr/>
          <p:nvPr/>
        </p:nvSpPr>
        <p:spPr>
          <a:xfrm>
            <a:off x="4882273" y="3469973"/>
            <a:ext cx="171170" cy="1711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700" b="1" dirty="0">
              <a:solidFill>
                <a:schemeClr val="bg1"/>
              </a:solidFill>
            </a:endParaRPr>
          </a:p>
        </p:txBody>
      </p:sp>
      <p:sp>
        <p:nvSpPr>
          <p:cNvPr id="28" name="ïṧ1îḓe">
            <a:extLst>
              <a:ext uri="{FF2B5EF4-FFF2-40B4-BE49-F238E27FC236}">
                <a16:creationId xmlns:a16="http://schemas.microsoft.com/office/drawing/2014/main" id="{74362094-7FCC-B36E-0DFC-2E59E7DC44AD}"/>
              </a:ext>
            </a:extLst>
          </p:cNvPr>
          <p:cNvSpPr/>
          <p:nvPr/>
        </p:nvSpPr>
        <p:spPr>
          <a:xfrm>
            <a:off x="3295583" y="3484725"/>
            <a:ext cx="171170" cy="1711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700" b="1" dirty="0">
              <a:solidFill>
                <a:schemeClr val="bg1"/>
              </a:solidFill>
            </a:endParaRPr>
          </a:p>
        </p:txBody>
      </p:sp>
      <p:sp>
        <p:nvSpPr>
          <p:cNvPr id="21" name="î$ḻïḓè">
            <a:extLst>
              <a:ext uri="{FF2B5EF4-FFF2-40B4-BE49-F238E27FC236}">
                <a16:creationId xmlns:a16="http://schemas.microsoft.com/office/drawing/2014/main" id="{3014148C-3024-307C-1BBF-54F0A4D70EE4}"/>
              </a:ext>
            </a:extLst>
          </p:cNvPr>
          <p:cNvSpPr/>
          <p:nvPr/>
        </p:nvSpPr>
        <p:spPr>
          <a:xfrm>
            <a:off x="8055653" y="3469973"/>
            <a:ext cx="171170" cy="1711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700" b="1" dirty="0">
              <a:solidFill>
                <a:schemeClr val="bg1"/>
              </a:solidFill>
            </a:endParaRPr>
          </a:p>
        </p:txBody>
      </p:sp>
      <p:sp>
        <p:nvSpPr>
          <p:cNvPr id="14" name="íšlïde">
            <a:extLst>
              <a:ext uri="{FF2B5EF4-FFF2-40B4-BE49-F238E27FC236}">
                <a16:creationId xmlns:a16="http://schemas.microsoft.com/office/drawing/2014/main" id="{36F363D4-8F89-C9CE-9F89-08AAF33F5D68}"/>
              </a:ext>
            </a:extLst>
          </p:cNvPr>
          <p:cNvSpPr/>
          <p:nvPr/>
        </p:nvSpPr>
        <p:spPr>
          <a:xfrm>
            <a:off x="6468963" y="3484725"/>
            <a:ext cx="171170" cy="1711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700" b="1" dirty="0">
              <a:solidFill>
                <a:schemeClr val="bg1"/>
              </a:solidFill>
            </a:endParaRPr>
          </a:p>
        </p:txBody>
      </p:sp>
      <p:sp>
        <p:nvSpPr>
          <p:cNvPr id="81" name="íšlïde">
            <a:extLst>
              <a:ext uri="{FF2B5EF4-FFF2-40B4-BE49-F238E27FC236}">
                <a16:creationId xmlns:a16="http://schemas.microsoft.com/office/drawing/2014/main" id="{002426B4-F4C8-F293-6C8A-626623020A4A}"/>
              </a:ext>
            </a:extLst>
          </p:cNvPr>
          <p:cNvSpPr/>
          <p:nvPr/>
        </p:nvSpPr>
        <p:spPr>
          <a:xfrm>
            <a:off x="9516223" y="3475896"/>
            <a:ext cx="171170" cy="17117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 cap="rnd">
            <a:solidFill>
              <a:schemeClr val="bg1"/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54"/>
            <a:endParaRPr lang="zh-CN" altLang="en-US" sz="700" b="1" dirty="0">
              <a:solidFill>
                <a:schemeClr val="bg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4590D82-C7F5-CBF5-4434-CCD8FE20E12A}"/>
              </a:ext>
            </a:extLst>
          </p:cNvPr>
          <p:cNvSpPr txBox="1"/>
          <p:nvPr/>
        </p:nvSpPr>
        <p:spPr>
          <a:xfrm>
            <a:off x="-31531" y="21651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3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DFAC179-3BA0-6943-F753-5B5BE42F4A7F}"/>
              </a:ext>
            </a:extLst>
          </p:cNvPr>
          <p:cNvSpPr txBox="1">
            <a:spLocks/>
          </p:cNvSpPr>
          <p:nvPr/>
        </p:nvSpPr>
        <p:spPr>
          <a:xfrm>
            <a:off x="0" y="692152"/>
            <a:ext cx="12192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CHALLENGES  |  Identify bear-encounter tweets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2F935575-00D4-6005-40EB-62E1249BF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B31D9D-B049-1A56-02FA-68B620D1D687}"/>
              </a:ext>
            </a:extLst>
          </p:cNvPr>
          <p:cNvGrpSpPr/>
          <p:nvPr/>
        </p:nvGrpSpPr>
        <p:grpSpPr>
          <a:xfrm>
            <a:off x="4805399" y="2283321"/>
            <a:ext cx="2775649" cy="3045617"/>
            <a:chOff x="721595" y="4913465"/>
            <a:chExt cx="1919974" cy="304561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355F84-0734-97F3-A67B-A6CF9CDC6015}"/>
                </a:ext>
              </a:extLst>
            </p:cNvPr>
            <p:cNvSpPr/>
            <p:nvPr/>
          </p:nvSpPr>
          <p:spPr>
            <a:xfrm>
              <a:off x="721595" y="4913465"/>
              <a:ext cx="1919974" cy="4820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pc="150" dirty="0">
                  <a:solidFill>
                    <a:prstClr val="black"/>
                  </a:solidFill>
                  <a:latin typeface="Tenorite"/>
                </a:rPr>
                <a:t>What I thought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B86159-4837-A068-2563-A299957EBBBF}"/>
                </a:ext>
              </a:extLst>
            </p:cNvPr>
            <p:cNvSpPr/>
            <p:nvPr/>
          </p:nvSpPr>
          <p:spPr>
            <a:xfrm>
              <a:off x="721595" y="5391227"/>
              <a:ext cx="1919974" cy="25678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We can focus on collecting tweets where 'bear' is used as a noun.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We can utilize patterns or collocations of 'bear' to filter out irrelevant tweets.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A16BBF-6FB9-46DC-B6C8-0EEBA764E8A4}"/>
              </a:ext>
            </a:extLst>
          </p:cNvPr>
          <p:cNvGrpSpPr/>
          <p:nvPr/>
        </p:nvGrpSpPr>
        <p:grpSpPr>
          <a:xfrm>
            <a:off x="8035989" y="2283321"/>
            <a:ext cx="2775649" cy="3045616"/>
            <a:chOff x="721595" y="4913465"/>
            <a:chExt cx="1919974" cy="304561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B05B748-116F-CD5B-7065-D3B5542B80F5}"/>
                </a:ext>
              </a:extLst>
            </p:cNvPr>
            <p:cNvSpPr/>
            <p:nvPr/>
          </p:nvSpPr>
          <p:spPr>
            <a:xfrm>
              <a:off x="721595" y="4913465"/>
              <a:ext cx="1919974" cy="4820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pc="150" dirty="0">
                  <a:solidFill>
                    <a:prstClr val="black"/>
                  </a:solidFill>
                  <a:latin typeface="Tenorite"/>
                </a:rPr>
                <a:t>What I did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02C44C1-96FE-A664-C05E-9DFA92ABE9FE}"/>
                </a:ext>
              </a:extLst>
            </p:cNvPr>
            <p:cNvSpPr/>
            <p:nvPr/>
          </p:nvSpPr>
          <p:spPr>
            <a:xfrm>
              <a:off x="721595" y="5391226"/>
              <a:ext cx="1919974" cy="256785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POS Tagging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DBSCAN Clustering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829B97-555B-A8AA-94BD-B27602689C6E}"/>
              </a:ext>
            </a:extLst>
          </p:cNvPr>
          <p:cNvGrpSpPr/>
          <p:nvPr/>
        </p:nvGrpSpPr>
        <p:grpSpPr>
          <a:xfrm>
            <a:off x="1294481" y="2283321"/>
            <a:ext cx="3055977" cy="3045618"/>
            <a:chOff x="1262951" y="2283321"/>
            <a:chExt cx="3055977" cy="304561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5668CE-B32A-9729-D117-3009D4D7EA97}"/>
                </a:ext>
              </a:extLst>
            </p:cNvPr>
            <p:cNvGrpSpPr/>
            <p:nvPr/>
          </p:nvGrpSpPr>
          <p:grpSpPr>
            <a:xfrm>
              <a:off x="1262951" y="2283321"/>
              <a:ext cx="3055977" cy="3045618"/>
              <a:chOff x="721595" y="4913465"/>
              <a:chExt cx="1919974" cy="3045618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2DD1A63-F071-6189-1D6F-16B4C1FE8954}"/>
                  </a:ext>
                </a:extLst>
              </p:cNvPr>
              <p:cNvSpPr/>
              <p:nvPr/>
            </p:nvSpPr>
            <p:spPr>
              <a:xfrm>
                <a:off x="721595" y="4913465"/>
                <a:ext cx="1919974" cy="48202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spc="150" dirty="0">
                    <a:solidFill>
                      <a:prstClr val="black"/>
                    </a:solidFill>
                    <a:latin typeface="Tenorite"/>
                  </a:rPr>
                  <a:t>Challenge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D850B2B-CACF-0A17-A2A8-BE96FE3893A7}"/>
                  </a:ext>
                </a:extLst>
              </p:cNvPr>
              <p:cNvSpPr/>
              <p:nvPr/>
            </p:nvSpPr>
            <p:spPr>
              <a:xfrm>
                <a:off x="721595" y="5391227"/>
                <a:ext cx="1919974" cy="256785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spc="50" dirty="0"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latin typeface="Tenorite"/>
                  </a:rPr>
                  <a:t>"Bear” </a:t>
                </a:r>
                <a:r>
                  <a:rPr lang="en-US" altLang="zh-CN" sz="1400" spc="50" dirty="0"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latin typeface="Tenorite"/>
                  </a:rPr>
                  <a:t>is a versatile word.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spc="50" dirty="0"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latin typeface="Tenorite"/>
                  </a:rPr>
                  <a:t>"Bear" is employed in fixed collocations.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spc="50" dirty="0"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latin typeface="Tenorite"/>
                  </a:rPr>
                  <a:t>"Bear" has diverse meanings beyond the animal species.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endParaRPr>
              </a:p>
            </p:txBody>
          </p:sp>
        </p:grp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3454B607-5FFB-66BB-A221-9C5F31454009}"/>
                </a:ext>
              </a:extLst>
            </p:cNvPr>
            <p:cNvSpPr/>
            <p:nvPr/>
          </p:nvSpPr>
          <p:spPr>
            <a:xfrm>
              <a:off x="1395325" y="3166486"/>
              <a:ext cx="822960" cy="215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150" dirty="0">
                  <a:solidFill>
                    <a:prstClr val="black"/>
                  </a:solidFill>
                  <a:latin typeface="Tenorite"/>
                </a:rPr>
                <a:t>Noun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A69C2278-32DA-AAE4-2E46-A9451720E158}"/>
                </a:ext>
              </a:extLst>
            </p:cNvPr>
            <p:cNvSpPr/>
            <p:nvPr/>
          </p:nvSpPr>
          <p:spPr>
            <a:xfrm>
              <a:off x="2284946" y="3166486"/>
              <a:ext cx="822960" cy="215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150" dirty="0">
                  <a:solidFill>
                    <a:prstClr val="black"/>
                  </a:solidFill>
                  <a:latin typeface="Tenorite"/>
                </a:rPr>
                <a:t>Verb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56013E4A-2DE0-63D4-C2A5-80E008F93115}"/>
                </a:ext>
              </a:extLst>
            </p:cNvPr>
            <p:cNvSpPr/>
            <p:nvPr/>
          </p:nvSpPr>
          <p:spPr>
            <a:xfrm>
              <a:off x="3174567" y="3166486"/>
              <a:ext cx="1005840" cy="215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150" dirty="0">
                  <a:solidFill>
                    <a:prstClr val="black"/>
                  </a:solidFill>
                  <a:latin typeface="Tenorite"/>
                </a:rPr>
                <a:t>Adjective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33FC6E4-C839-2737-57C2-15F78639D264}"/>
                </a:ext>
              </a:extLst>
            </p:cNvPr>
            <p:cNvSpPr/>
            <p:nvPr/>
          </p:nvSpPr>
          <p:spPr>
            <a:xfrm>
              <a:off x="1395326" y="4008042"/>
              <a:ext cx="1280160" cy="2468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150" dirty="0">
                  <a:solidFill>
                    <a:prstClr val="black"/>
                  </a:solidFill>
                  <a:latin typeface="Tenorite"/>
                </a:rPr>
                <a:t>bear market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B0983046-2C73-5579-8B6A-043D3DD9E997}"/>
                </a:ext>
              </a:extLst>
            </p:cNvPr>
            <p:cNvSpPr/>
            <p:nvPr/>
          </p:nvSpPr>
          <p:spPr>
            <a:xfrm>
              <a:off x="2717367" y="4008042"/>
              <a:ext cx="1463040" cy="2468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150" dirty="0">
                  <a:solidFill>
                    <a:prstClr val="black"/>
                  </a:solidFill>
                  <a:latin typeface="Tenorite"/>
                </a:rPr>
                <a:t>Big Bear Lake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A6346BB-C8B9-0A3E-F950-63D55B0E6115}"/>
                </a:ext>
              </a:extLst>
            </p:cNvPr>
            <p:cNvSpPr/>
            <p:nvPr/>
          </p:nvSpPr>
          <p:spPr>
            <a:xfrm>
              <a:off x="1395325" y="4905262"/>
              <a:ext cx="822960" cy="215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150" dirty="0">
                  <a:solidFill>
                    <a:prstClr val="black"/>
                  </a:solidFill>
                  <a:latin typeface="Tenorite"/>
                </a:rPr>
                <a:t>Pet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47492CC8-F7FA-8537-B65C-4176E9E42B77}"/>
                </a:ext>
              </a:extLst>
            </p:cNvPr>
            <p:cNvSpPr/>
            <p:nvPr/>
          </p:nvSpPr>
          <p:spPr>
            <a:xfrm>
              <a:off x="2284946" y="4905262"/>
              <a:ext cx="822960" cy="215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150" dirty="0">
                  <a:solidFill>
                    <a:prstClr val="black"/>
                  </a:solidFill>
                  <a:latin typeface="Tenorite"/>
                </a:rPr>
                <a:t>Doll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6038FB6E-553E-C649-38C3-CAE6C66E5883}"/>
                </a:ext>
              </a:extLst>
            </p:cNvPr>
            <p:cNvSpPr/>
            <p:nvPr/>
          </p:nvSpPr>
          <p:spPr>
            <a:xfrm>
              <a:off x="3174567" y="4905262"/>
              <a:ext cx="1005840" cy="2151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150" dirty="0">
                  <a:solidFill>
                    <a:prstClr val="black"/>
                  </a:solidFill>
                  <a:latin typeface="Tenorite"/>
                </a:rPr>
                <a:t>People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170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484730"/>
            <a:ext cx="2743200" cy="123674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DFAC179-3BA0-6943-F753-5B5BE42F4A7F}"/>
              </a:ext>
            </a:extLst>
          </p:cNvPr>
          <p:cNvSpPr txBox="1">
            <a:spLocks/>
          </p:cNvSpPr>
          <p:nvPr/>
        </p:nvSpPr>
        <p:spPr>
          <a:xfrm>
            <a:off x="0" y="692152"/>
            <a:ext cx="12192000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/>
              <a:t>CHALLENGES  |  Handle imbalanced data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5D92FB3C-4EEF-437C-36C4-0DDE2150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D31315-6546-4E58-4531-36782BB1252A}"/>
              </a:ext>
            </a:extLst>
          </p:cNvPr>
          <p:cNvGrpSpPr/>
          <p:nvPr/>
        </p:nvGrpSpPr>
        <p:grpSpPr>
          <a:xfrm>
            <a:off x="4805399" y="2283321"/>
            <a:ext cx="2775649" cy="3045617"/>
            <a:chOff x="721595" y="4913465"/>
            <a:chExt cx="1919974" cy="304561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0B9E24-DFC0-F1E0-F408-C19C5D086847}"/>
                </a:ext>
              </a:extLst>
            </p:cNvPr>
            <p:cNvSpPr/>
            <p:nvPr/>
          </p:nvSpPr>
          <p:spPr>
            <a:xfrm>
              <a:off x="721595" y="4913465"/>
              <a:ext cx="1919974" cy="4820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pc="150" dirty="0">
                  <a:solidFill>
                    <a:prstClr val="black"/>
                  </a:solidFill>
                  <a:latin typeface="Tenorite"/>
                </a:rPr>
                <a:t>What I thought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634D046-3599-FDD0-F03A-BE635A692B54}"/>
                </a:ext>
              </a:extLst>
            </p:cNvPr>
            <p:cNvSpPr/>
            <p:nvPr/>
          </p:nvSpPr>
          <p:spPr>
            <a:xfrm>
              <a:off x="721595" y="5391227"/>
              <a:ext cx="1919974" cy="25678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Prior to modeling, we can augment the number of minority class data.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During the modeling, we can: 1. simulate class weights of the whole data; 2. enhance the penalty for misclassifying minority instances.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0D0A65-56E8-B472-3138-D419D158D71F}"/>
              </a:ext>
            </a:extLst>
          </p:cNvPr>
          <p:cNvGrpSpPr/>
          <p:nvPr/>
        </p:nvGrpSpPr>
        <p:grpSpPr>
          <a:xfrm>
            <a:off x="8035989" y="2283321"/>
            <a:ext cx="2775649" cy="3045616"/>
            <a:chOff x="721595" y="4913465"/>
            <a:chExt cx="1919974" cy="30456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F2AC6C-4D71-E7CB-29E6-AD8D21662FDD}"/>
                </a:ext>
              </a:extLst>
            </p:cNvPr>
            <p:cNvSpPr/>
            <p:nvPr/>
          </p:nvSpPr>
          <p:spPr>
            <a:xfrm>
              <a:off x="721595" y="4913465"/>
              <a:ext cx="1919974" cy="4820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pc="150" dirty="0">
                  <a:solidFill>
                    <a:prstClr val="black"/>
                  </a:solidFill>
                  <a:latin typeface="Tenorite"/>
                </a:rPr>
                <a:t>What I did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E31184-FFD2-015C-44A1-83A838AA7E50}"/>
                </a:ext>
              </a:extLst>
            </p:cNvPr>
            <p:cNvSpPr/>
            <p:nvPr/>
          </p:nvSpPr>
          <p:spPr>
            <a:xfrm>
              <a:off x="721595" y="5391226"/>
              <a:ext cx="1919974" cy="256785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Iterative semi-supervised learning: Spectral Clustering + AdaBoost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Data Augmentation</a:t>
              </a:r>
              <a:r>
                <a:rPr lang="zh-CN" alt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 </a:t>
              </a:r>
              <a:r>
                <a:rPr lang="en-US" altLang="zh-CN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+</a:t>
              </a:r>
              <a:r>
                <a:rPr lang="zh-CN" alt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 </a:t>
              </a:r>
              <a:r>
                <a:rPr lang="en-US" altLang="zh-CN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Modeling</a:t>
              </a:r>
              <a:endParaRPr lang="en-US" sz="1400" spc="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Tenorite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281D92-0468-DD9C-1BAE-690654F5F202}"/>
              </a:ext>
            </a:extLst>
          </p:cNvPr>
          <p:cNvGrpSpPr/>
          <p:nvPr/>
        </p:nvGrpSpPr>
        <p:grpSpPr>
          <a:xfrm>
            <a:off x="1294481" y="2283321"/>
            <a:ext cx="3055977" cy="3045618"/>
            <a:chOff x="721595" y="4913465"/>
            <a:chExt cx="1919974" cy="304561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3D1AABD-E686-84D1-24C3-93C6CE927241}"/>
                </a:ext>
              </a:extLst>
            </p:cNvPr>
            <p:cNvSpPr/>
            <p:nvPr/>
          </p:nvSpPr>
          <p:spPr>
            <a:xfrm>
              <a:off x="721595" y="4913465"/>
              <a:ext cx="1919974" cy="4820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pc="150" dirty="0">
                  <a:solidFill>
                    <a:prstClr val="black"/>
                  </a:solidFill>
                  <a:latin typeface="Tenorite"/>
                </a:rPr>
                <a:t>Challenge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6D18BC4-4910-953D-E1AA-CD36B4A5BE29}"/>
                </a:ext>
              </a:extLst>
            </p:cNvPr>
            <p:cNvSpPr/>
            <p:nvPr/>
          </p:nvSpPr>
          <p:spPr>
            <a:xfrm>
              <a:off x="721595" y="5391227"/>
              <a:ext cx="1919974" cy="256785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spc="5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Tenorite"/>
                </a:rPr>
                <a:t>The bear-encounter tweets, representing the minority class, have a class weight of less than 5%.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724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20F1-EF89-3BE8-794F-2F68FF2D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EDEE-393D-0DC7-765D-6E6A44706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330341"/>
            <a:ext cx="5111750" cy="18560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source: Twitter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Posted Period: </a:t>
            </a:r>
            <a:r>
              <a:rPr lang="en-US" sz="1400" b="0" i="0" kern="1200" dirty="0">
                <a:solidFill>
                  <a:schemeClr val="tx1"/>
                </a:solidFill>
              </a:rPr>
              <a:t>2010/01/01 – 202</a:t>
            </a:r>
            <a:r>
              <a:rPr lang="en-US" altLang="zh-CN" sz="1400" b="0" i="0" kern="1200" dirty="0">
                <a:solidFill>
                  <a:schemeClr val="tx1"/>
                </a:solidFill>
              </a:rPr>
              <a:t>2</a:t>
            </a:r>
            <a:r>
              <a:rPr lang="en-US" altLang="zh-CN" dirty="0"/>
              <a:t>/</a:t>
            </a:r>
            <a:r>
              <a:rPr lang="en-US" sz="1400" b="0" i="0" kern="1200" dirty="0">
                <a:solidFill>
                  <a:schemeClr val="tx1"/>
                </a:solidFill>
              </a:rPr>
              <a:t>12/</a:t>
            </a:r>
            <a:r>
              <a:rPr lang="en-US" altLang="zh-CN" sz="1400" b="0" i="0" kern="1200" dirty="0">
                <a:solidFill>
                  <a:schemeClr val="tx1"/>
                </a:solidFill>
              </a:rPr>
              <a:t>31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Posted </a:t>
            </a:r>
            <a:r>
              <a:rPr lang="en-US" altLang="zh-CN" sz="1400" b="0" i="0" kern="1200" dirty="0">
                <a:solidFill>
                  <a:schemeClr val="tx1"/>
                </a:solidFill>
              </a:rPr>
              <a:t>Area: 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Entries: 6017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Features: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185FA-954E-A43F-A8C0-417A386F5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DB85717B-342A-1592-BCEA-7E82677055D8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97235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BB857-15FD-8C32-CD5B-62C2E8E1D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Nouns </a:t>
            </a:r>
          </a:p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Root-word Cloud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 descr="A close up of words&#10;&#10;Description automatically generated with low confidence">
            <a:extLst>
              <a:ext uri="{FF2B5EF4-FFF2-40B4-BE49-F238E27FC236}">
                <a16:creationId xmlns:a16="http://schemas.microsoft.com/office/drawing/2014/main" id="{90140BB6-4496-51A5-43A7-BE2729DD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213884"/>
            <a:ext cx="6846363" cy="42789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F4FC4-37BE-F99D-D818-879EB30A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49CA3E-8759-CF08-3A7C-9F41E18CC747}"/>
              </a:ext>
            </a:extLst>
          </p:cNvPr>
          <p:cNvGrpSpPr/>
          <p:nvPr/>
        </p:nvGrpSpPr>
        <p:grpSpPr>
          <a:xfrm>
            <a:off x="477981" y="3364331"/>
            <a:ext cx="2535134" cy="956208"/>
            <a:chOff x="721595" y="4980927"/>
            <a:chExt cx="1753605" cy="95620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923EAF-BE56-CE18-D288-0BC889321E1F}"/>
                </a:ext>
              </a:extLst>
            </p:cNvPr>
            <p:cNvSpPr/>
            <p:nvPr/>
          </p:nvSpPr>
          <p:spPr>
            <a:xfrm>
              <a:off x="721595" y="4980927"/>
              <a:ext cx="1753605" cy="414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Human Territory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B98CB09-B373-68BB-8BC7-3E85E1E57082}"/>
                </a:ext>
              </a:extLst>
            </p:cNvPr>
            <p:cNvSpPr/>
            <p:nvPr/>
          </p:nvSpPr>
          <p:spPr>
            <a:xfrm>
              <a:off x="728470" y="5391227"/>
              <a:ext cx="1739401" cy="545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zoo, house, backyard, camp, car, road, pool, campus, etc.</a:t>
              </a:r>
              <a:endParaRPr 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283487-B0D5-5274-5B12-EA0EF701BA64}"/>
              </a:ext>
            </a:extLst>
          </p:cNvPr>
          <p:cNvGrpSpPr/>
          <p:nvPr/>
        </p:nvGrpSpPr>
        <p:grpSpPr>
          <a:xfrm>
            <a:off x="477981" y="2178053"/>
            <a:ext cx="2535134" cy="956208"/>
            <a:chOff x="721595" y="4980927"/>
            <a:chExt cx="1753605" cy="95620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4DF13D-8F7D-DD29-8397-542BA5280CCC}"/>
                </a:ext>
              </a:extLst>
            </p:cNvPr>
            <p:cNvSpPr/>
            <p:nvPr/>
          </p:nvSpPr>
          <p:spPr>
            <a:xfrm>
              <a:off x="721595" y="4980927"/>
              <a:ext cx="1753605" cy="414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Wild - Places with </a:t>
              </a:r>
              <a:r>
                <a:rPr lang="en-US" sz="16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water </a:t>
              </a:r>
              <a:endParaRPr lang="en-US" sz="1600" spc="150" dirty="0">
                <a:solidFill>
                  <a:prstClr val="black"/>
                </a:solidFill>
                <a:latin typeface="Tenorite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C78F6-A438-DEDA-CE0C-0A9B994192A0}"/>
                </a:ext>
              </a:extLst>
            </p:cNvPr>
            <p:cNvSpPr/>
            <p:nvPr/>
          </p:nvSpPr>
          <p:spPr>
            <a:xfrm>
              <a:off x="728470" y="5391227"/>
              <a:ext cx="1739401" cy="545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Tahoe, lake, river, </a:t>
              </a:r>
              <a:r>
                <a:rPr lang="en-US" sz="14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valley, </a:t>
              </a:r>
              <a:r>
                <a:rPr lang="en-US" sz="14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etc.</a:t>
              </a:r>
              <a:endParaRPr 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CE08E36-589D-08A9-068E-69422E4229CE}"/>
              </a:ext>
            </a:extLst>
          </p:cNvPr>
          <p:cNvGrpSpPr/>
          <p:nvPr/>
        </p:nvGrpSpPr>
        <p:grpSpPr>
          <a:xfrm>
            <a:off x="477981" y="991774"/>
            <a:ext cx="2535134" cy="956208"/>
            <a:chOff x="721595" y="4980927"/>
            <a:chExt cx="1753605" cy="95620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237F39-7D71-51D3-820D-E67F73464812}"/>
                </a:ext>
              </a:extLst>
            </p:cNvPr>
            <p:cNvSpPr/>
            <p:nvPr/>
          </p:nvSpPr>
          <p:spPr>
            <a:xfrm>
              <a:off x="721595" y="4980927"/>
              <a:ext cx="1753605" cy="414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Wild - Forest</a:t>
              </a:r>
              <a:endParaRPr lang="en-US" sz="1600" spc="150" dirty="0">
                <a:solidFill>
                  <a:prstClr val="black"/>
                </a:solidFill>
                <a:latin typeface="Tenorite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E0CD85-84E2-CD3A-7F98-BB08CCEA8E06}"/>
                </a:ext>
              </a:extLst>
            </p:cNvPr>
            <p:cNvSpPr/>
            <p:nvPr/>
          </p:nvSpPr>
          <p:spPr>
            <a:xfrm>
              <a:off x="728470" y="5391227"/>
              <a:ext cx="1739401" cy="545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Yosemite, Sequoia, hike, trail, tree, habitat, mountain, etc.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AF38DB7-E9D3-25D4-1457-01FCA149D5A0}"/>
              </a:ext>
            </a:extLst>
          </p:cNvPr>
          <p:cNvSpPr txBox="1"/>
          <p:nvPr/>
        </p:nvSpPr>
        <p:spPr>
          <a:xfrm>
            <a:off x="1282148" y="514169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Mainly scenarios</a:t>
            </a:r>
          </a:p>
        </p:txBody>
      </p:sp>
      <p:sp>
        <p:nvSpPr>
          <p:cNvPr id="36" name="Footer Placeholder 7">
            <a:extLst>
              <a:ext uri="{FF2B5EF4-FFF2-40B4-BE49-F238E27FC236}">
                <a16:creationId xmlns:a16="http://schemas.microsoft.com/office/drawing/2014/main" id="{1F2C7803-5C8E-B5D5-E66F-F2A22E8449B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Blackbear</a:t>
            </a:r>
            <a:r>
              <a:rPr lang="en-US" dirty="0"/>
              <a:t> – Social Media NLP Project</a:t>
            </a:r>
          </a:p>
        </p:txBody>
      </p:sp>
    </p:spTree>
    <p:extLst>
      <p:ext uri="{BB962C8B-B14F-4D97-AF65-F5344CB8AC3E}">
        <p14:creationId xmlns:p14="http://schemas.microsoft.com/office/powerpoint/2010/main" val="2072969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BB857-15FD-8C32-CD5B-62C2E8E1D1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 Verbs </a:t>
            </a:r>
          </a:p>
          <a:p>
            <a:pPr>
              <a:lnSpc>
                <a:spcPct val="90000"/>
              </a:lnSpc>
            </a:pPr>
            <a:r>
              <a:rPr lang="en-US" sz="3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Root-word Cloud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40BB6-4496-51A5-43A7-BE2729DD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64608" y="1213884"/>
            <a:ext cx="6846363" cy="42789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F4FC4-37BE-F99D-D818-879EB30A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AD839A7-2EBF-2737-4358-7FF583C509C4}"/>
              </a:ext>
            </a:extLst>
          </p:cNvPr>
          <p:cNvGrpSpPr/>
          <p:nvPr/>
        </p:nvGrpSpPr>
        <p:grpSpPr>
          <a:xfrm>
            <a:off x="477981" y="3364331"/>
            <a:ext cx="2535134" cy="956208"/>
            <a:chOff x="721595" y="4980927"/>
            <a:chExt cx="1753605" cy="9562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6C40616-ED69-B865-1BF1-D3B401C117E8}"/>
                </a:ext>
              </a:extLst>
            </p:cNvPr>
            <p:cNvSpPr/>
            <p:nvPr/>
          </p:nvSpPr>
          <p:spPr>
            <a:xfrm>
              <a:off x="721595" y="4980927"/>
              <a:ext cx="1753605" cy="414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What people did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259874-1AD9-4392-16B6-31648C44FEEA}"/>
                </a:ext>
              </a:extLst>
            </p:cNvPr>
            <p:cNvSpPr/>
            <p:nvPr/>
          </p:nvSpPr>
          <p:spPr>
            <a:xfrm>
              <a:off x="728470" y="5391227"/>
              <a:ext cx="1739401" cy="545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ran, drive, leave, pass, wait, caught, fight, survive, kill, etc.</a:t>
              </a:r>
              <a:endParaRPr 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45DADA-F990-3E8B-E5E1-BCE5AFBC488A}"/>
              </a:ext>
            </a:extLst>
          </p:cNvPr>
          <p:cNvGrpSpPr/>
          <p:nvPr/>
        </p:nvGrpSpPr>
        <p:grpSpPr>
          <a:xfrm>
            <a:off x="477981" y="2178053"/>
            <a:ext cx="2535134" cy="956208"/>
            <a:chOff x="721595" y="4980927"/>
            <a:chExt cx="1753605" cy="9562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72BBDB-0327-64B5-9DEC-D4C68D89784A}"/>
                </a:ext>
              </a:extLst>
            </p:cNvPr>
            <p:cNvSpPr/>
            <p:nvPr/>
          </p:nvSpPr>
          <p:spPr>
            <a:xfrm>
              <a:off x="721595" y="4980927"/>
              <a:ext cx="1753605" cy="414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What bears did</a:t>
              </a:r>
              <a:endParaRPr lang="en-US" sz="1600" spc="150" dirty="0">
                <a:solidFill>
                  <a:prstClr val="black"/>
                </a:solidFill>
                <a:latin typeface="Tenorit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15EFBE-4ABA-7C56-E4C2-CA5832040A54}"/>
                </a:ext>
              </a:extLst>
            </p:cNvPr>
            <p:cNvSpPr/>
            <p:nvPr/>
          </p:nvSpPr>
          <p:spPr>
            <a:xfrm>
              <a:off x="728470" y="5391227"/>
              <a:ext cx="1739401" cy="545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attack, chase, walk, play, cross, wander, hit, visit, etc.</a:t>
              </a:r>
              <a:endParaRPr lang="en-US" sz="1400" dirty="0">
                <a:solidFill>
                  <a:schemeClr val="tx1"/>
                </a:solidFill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C4F835-7BB5-6239-6D2B-AE285882E11B}"/>
              </a:ext>
            </a:extLst>
          </p:cNvPr>
          <p:cNvGrpSpPr/>
          <p:nvPr/>
        </p:nvGrpSpPr>
        <p:grpSpPr>
          <a:xfrm>
            <a:off x="477981" y="991774"/>
            <a:ext cx="2535134" cy="956208"/>
            <a:chOff x="721595" y="4980927"/>
            <a:chExt cx="1753605" cy="95620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8576CC-E09A-484E-2FB5-35115D648F2E}"/>
                </a:ext>
              </a:extLst>
            </p:cNvPr>
            <p:cNvSpPr/>
            <p:nvPr/>
          </p:nvSpPr>
          <p:spPr>
            <a:xfrm>
              <a:off x="721595" y="4980927"/>
              <a:ext cx="1753605" cy="4145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How to meet</a:t>
              </a:r>
              <a:endParaRPr lang="en-US" sz="1600" spc="150" dirty="0">
                <a:solidFill>
                  <a:prstClr val="black"/>
                </a:solidFill>
                <a:latin typeface="Tenorit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782240-7BC6-890A-C83A-C62B2F4B99BF}"/>
                </a:ext>
              </a:extLst>
            </p:cNvPr>
            <p:cNvSpPr/>
            <p:nvPr/>
          </p:nvSpPr>
          <p:spPr>
            <a:xfrm>
              <a:off x="728470" y="5391227"/>
              <a:ext cx="1739401" cy="54590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saw, look, watch, seen, spot, sight, heard, encounter, etc.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8B5996-12DE-981C-8EFE-E4CD22C07EFD}"/>
              </a:ext>
            </a:extLst>
          </p:cNvPr>
          <p:cNvSpPr txBox="1"/>
          <p:nvPr/>
        </p:nvSpPr>
        <p:spPr>
          <a:xfrm>
            <a:off x="1282148" y="514169"/>
            <a:ext cx="184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Mainly scenarios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F6051292-C91E-6AB5-B781-2D3167898A97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Blackbear – Social Media NLP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21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17032</TotalTime>
  <Words>2144</Words>
  <Application>Microsoft Macintosh PowerPoint</Application>
  <PresentationFormat>Widescreen</PresentationFormat>
  <Paragraphs>302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Tenorite</vt:lpstr>
      <vt:lpstr>Office Theme</vt:lpstr>
      <vt:lpstr>Xin Ai</vt:lpstr>
      <vt:lpstr>CDFW Blackbear   06/23/2023   Social Media NLP Project</vt:lpstr>
      <vt:lpstr>INTRODUCTION</vt:lpstr>
      <vt:lpstr>Milestones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Los Angeles</vt:lpstr>
      <vt:lpstr>San  Diego </vt:lpstr>
      <vt:lpstr>San Francisco </vt:lpstr>
      <vt:lpstr>Yosemite  </vt:lpstr>
      <vt:lpstr>Tahoe   </vt:lpstr>
      <vt:lpstr>Big Bear AREA </vt:lpstr>
      <vt:lpstr>limitations</vt:lpstr>
      <vt:lpstr>Further Directions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Xin Ai</cp:lastModifiedBy>
  <cp:revision>192</cp:revision>
  <cp:lastPrinted>2023-06-23T17:41:53Z</cp:lastPrinted>
  <dcterms:created xsi:type="dcterms:W3CDTF">2023-05-16T17:57:30Z</dcterms:created>
  <dcterms:modified xsi:type="dcterms:W3CDTF">2023-06-25T18:38:55Z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